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82" r:id="rId2"/>
    <p:sldId id="299" r:id="rId3"/>
    <p:sldId id="302" r:id="rId4"/>
    <p:sldId id="319" r:id="rId5"/>
    <p:sldId id="303" r:id="rId6"/>
    <p:sldId id="304" r:id="rId7"/>
    <p:sldId id="305" r:id="rId8"/>
    <p:sldId id="306" r:id="rId9"/>
    <p:sldId id="323" r:id="rId10"/>
    <p:sldId id="324" r:id="rId11"/>
    <p:sldId id="307" r:id="rId12"/>
    <p:sldId id="325" r:id="rId13"/>
    <p:sldId id="308" r:id="rId14"/>
    <p:sldId id="320" r:id="rId15"/>
    <p:sldId id="321" r:id="rId16"/>
    <p:sldId id="309" r:id="rId17"/>
    <p:sldId id="310" r:id="rId18"/>
    <p:sldId id="326" r:id="rId19"/>
    <p:sldId id="312" r:id="rId20"/>
    <p:sldId id="313" r:id="rId21"/>
    <p:sldId id="314" r:id="rId22"/>
    <p:sldId id="31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clrMru>
    <a:srgbClr val="FF99FF"/>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2962" autoAdjust="0"/>
    <p:restoredTop sz="94660"/>
  </p:normalViewPr>
  <p:slideViewPr>
    <p:cSldViewPr>
      <p:cViewPr varScale="1">
        <p:scale>
          <a:sx n="43" d="100"/>
          <a:sy n="43" d="100"/>
        </p:scale>
        <p:origin x="-90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F4ACF4-0F75-4C13-B866-15762BCD0C8D}" type="datetimeFigureOut">
              <a:rPr lang="en-US" smtClean="0"/>
              <a:pPr/>
              <a:t>3/7/2011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072D03-BE95-4DD1-B463-EB135C6681F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6072D03-BE95-4DD1-B463-EB135C6681FF}"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E7713B-A34F-471B-9ABD-B2568DE22A0F}" type="datetimeFigureOut">
              <a:rPr lang="en-US" smtClean="0"/>
              <a:pPr/>
              <a:t>3/7/2011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E7713B-A34F-471B-9ABD-B2568DE22A0F}" type="datetimeFigureOut">
              <a:rPr lang="en-US" smtClean="0"/>
              <a:pPr/>
              <a:t>3/7/2011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E7713B-A34F-471B-9ABD-B2568DE22A0F}" type="datetimeFigureOut">
              <a:rPr lang="en-US" smtClean="0"/>
              <a:pPr/>
              <a:t>3/7/2011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E7713B-A34F-471B-9ABD-B2568DE22A0F}" type="datetimeFigureOut">
              <a:rPr lang="en-US" smtClean="0"/>
              <a:pPr/>
              <a:t>3/7/2011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E7713B-A34F-471B-9ABD-B2568DE22A0F}" type="datetimeFigureOut">
              <a:rPr lang="en-US" smtClean="0"/>
              <a:pPr/>
              <a:t>3/7/2011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E7713B-A34F-471B-9ABD-B2568DE22A0F}" type="datetimeFigureOut">
              <a:rPr lang="en-US" smtClean="0"/>
              <a:pPr/>
              <a:t>3/7/2011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E7713B-A34F-471B-9ABD-B2568DE22A0F}" type="datetimeFigureOut">
              <a:rPr lang="en-US" smtClean="0"/>
              <a:pPr/>
              <a:t>3/7/2011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E7713B-A34F-471B-9ABD-B2568DE22A0F}" type="datetimeFigureOut">
              <a:rPr lang="en-US" smtClean="0"/>
              <a:pPr/>
              <a:t>3/7/2011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E7713B-A34F-471B-9ABD-B2568DE22A0F}" type="datetimeFigureOut">
              <a:rPr lang="en-US" smtClean="0"/>
              <a:pPr/>
              <a:t>3/7/2011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E7713B-A34F-471B-9ABD-B2568DE22A0F}" type="datetimeFigureOut">
              <a:rPr lang="en-US" smtClean="0"/>
              <a:pPr/>
              <a:t>3/7/2011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E7713B-A34F-471B-9ABD-B2568DE22A0F}" type="datetimeFigureOut">
              <a:rPr lang="en-US" smtClean="0"/>
              <a:pPr/>
              <a:t>3/7/2011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FE3654-8E8B-406E-95A6-C29B952CE052}" type="slidenum">
              <a:rPr lang="en-US" smtClean="0"/>
              <a:pPr/>
              <a:t>‹#›</a:t>
            </a:fld>
            <a:endParaRPr lang="en-US"/>
          </a:p>
        </p:txBody>
      </p:sp>
    </p:spTree>
  </p:cSld>
  <p:clrMapOvr>
    <a:masterClrMapping/>
  </p:clrMapOvr>
  <p:transition advClick="0"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E7713B-A34F-471B-9ABD-B2568DE22A0F}" type="datetimeFigureOut">
              <a:rPr lang="en-US" smtClean="0"/>
              <a:pPr/>
              <a:t>3/7/2011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FE3654-8E8B-406E-95A6-C29B952CE052}"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advTm="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34.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7.jpe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21.xml.rels><?xml version="1.0" encoding="UTF-8" standalone="yes"?>
<Relationships xmlns="http://schemas.openxmlformats.org/package/2006/relationships"><Relationship Id="rId3" Type="http://schemas.openxmlformats.org/officeDocument/2006/relationships/hyperlink" Target="http://www.pbase.com/iangreyphotography/mclawbball1011"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19200" y="304800"/>
            <a:ext cx="7131696" cy="769441"/>
          </a:xfrm>
          <a:prstGeom prst="rect">
            <a:avLst/>
          </a:prstGeom>
        </p:spPr>
        <p:txBody>
          <a:bodyPr wrap="none">
            <a:spAutoFit/>
          </a:bodyPr>
          <a:lstStyle/>
          <a:p>
            <a:r>
              <a:rPr lang="en-US" sz="4400" b="1" dirty="0" smtClean="0">
                <a:ln w="17780" cmpd="sng">
                  <a:solidFill>
                    <a:srgbClr val="FFFFFF"/>
                  </a:solidFill>
                  <a:prstDash val="solid"/>
                  <a:miter lim="800000"/>
                </a:ln>
                <a:solidFill>
                  <a:srgbClr val="FFFF00"/>
                </a:solidFill>
                <a:effectLst>
                  <a:outerShdw blurRad="50800" algn="tl" rotWithShape="0">
                    <a:srgbClr val="000000"/>
                  </a:outerShdw>
                </a:effectLst>
              </a:rPr>
              <a:t>MCLA Athletics Blue and Gold</a:t>
            </a:r>
            <a:endParaRPr lang="en-US" sz="4400" dirty="0"/>
          </a:p>
        </p:txBody>
      </p:sp>
      <p:pic>
        <p:nvPicPr>
          <p:cNvPr id="5" name="Picture 4" descr="oval.jpg"/>
          <p:cNvPicPr>
            <a:picLocks noChangeAspect="1"/>
          </p:cNvPicPr>
          <p:nvPr/>
        </p:nvPicPr>
        <p:blipFill>
          <a:blip r:embed="rId3" cstate="print"/>
          <a:stretch>
            <a:fillRect/>
          </a:stretch>
        </p:blipFill>
        <p:spPr>
          <a:xfrm>
            <a:off x="1676400" y="1143000"/>
            <a:ext cx="5866471" cy="3908019"/>
          </a:xfrm>
          <a:prstGeom prst="rect">
            <a:avLst/>
          </a:prstGeom>
        </p:spPr>
      </p:pic>
      <p:sp>
        <p:nvSpPr>
          <p:cNvPr id="6" name="Rectangle 5"/>
          <p:cNvSpPr/>
          <p:nvPr/>
        </p:nvSpPr>
        <p:spPr>
          <a:xfrm>
            <a:off x="1981200" y="5181600"/>
            <a:ext cx="5603522" cy="769441"/>
          </a:xfrm>
          <a:prstGeom prst="rect">
            <a:avLst/>
          </a:prstGeom>
        </p:spPr>
        <p:txBody>
          <a:bodyPr wrap="none">
            <a:spAutoFit/>
          </a:bodyPr>
          <a:lstStyle/>
          <a:p>
            <a:r>
              <a:rPr lang="en-US" sz="4400" b="1" dirty="0" smtClean="0">
                <a:ln w="17780" cmpd="sng">
                  <a:solidFill>
                    <a:srgbClr val="FFFFFF"/>
                  </a:solidFill>
                  <a:prstDash val="solid"/>
                  <a:miter lim="800000"/>
                </a:ln>
                <a:solidFill>
                  <a:srgbClr val="FFFF00"/>
                </a:solidFill>
                <a:effectLst>
                  <a:outerShdw blurRad="50800" algn="tl" rotWithShape="0">
                    <a:srgbClr val="000000"/>
                  </a:outerShdw>
                </a:effectLst>
              </a:rPr>
              <a:t>Winter Luncheon 2011 </a:t>
            </a:r>
            <a:endParaRPr lang="en-US" sz="4400" dirty="0"/>
          </a:p>
        </p:txBody>
      </p:sp>
    </p:spTree>
  </p:cSld>
  <p:clrMapOvr>
    <a:masterClrMapping/>
  </p:clrMapOvr>
  <p:transition advClick="0" advTm="5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28800" y="228600"/>
            <a:ext cx="5626845" cy="769441"/>
          </a:xfrm>
          <a:prstGeom prst="rect">
            <a:avLst/>
          </a:prstGeom>
        </p:spPr>
        <p:txBody>
          <a:bodyPr wrap="square">
            <a:spAutoFit/>
          </a:bodyPr>
          <a:lstStyle/>
          <a:p>
            <a:r>
              <a:rPr lang="en-US" sz="4400" b="1" dirty="0" smtClean="0">
                <a:ln w="17780" cmpd="sng">
                  <a:solidFill>
                    <a:srgbClr val="FFFFFF"/>
                  </a:solidFill>
                  <a:prstDash val="solid"/>
                  <a:miter lim="800000"/>
                </a:ln>
                <a:solidFill>
                  <a:srgbClr val="FFFF00"/>
                </a:solidFill>
                <a:effectLst>
                  <a:outerShdw blurRad="50800" algn="tl" rotWithShape="0">
                    <a:srgbClr val="000000"/>
                  </a:outerShdw>
                </a:effectLst>
              </a:rPr>
              <a:t>NSCAA Silver Ethics</a:t>
            </a:r>
            <a:endParaRPr lang="en-US" sz="4400" dirty="0"/>
          </a:p>
        </p:txBody>
      </p:sp>
      <p:pic>
        <p:nvPicPr>
          <p:cNvPr id="8" name="Content Placeholder 7" descr="40731_496958276473_692416473_7042707_8329478_n.jpg"/>
          <p:cNvPicPr>
            <a:picLocks noGrp="1" noChangeAspect="1"/>
          </p:cNvPicPr>
          <p:nvPr>
            <p:ph idx="1"/>
          </p:nvPr>
        </p:nvPicPr>
        <p:blipFill>
          <a:blip r:embed="rId3" cstate="print"/>
          <a:stretch>
            <a:fillRect/>
          </a:stretch>
        </p:blipFill>
        <p:spPr>
          <a:xfrm>
            <a:off x="1177527" y="1219200"/>
            <a:ext cx="6788945" cy="4525963"/>
          </a:xfrm>
        </p:spPr>
      </p:pic>
      <p:sp>
        <p:nvSpPr>
          <p:cNvPr id="9" name="Rectangle 8"/>
          <p:cNvSpPr/>
          <p:nvPr/>
        </p:nvSpPr>
        <p:spPr>
          <a:xfrm>
            <a:off x="228600" y="5867400"/>
            <a:ext cx="8763000" cy="461665"/>
          </a:xfrm>
          <a:prstGeom prst="rect">
            <a:avLst/>
          </a:prstGeom>
        </p:spPr>
        <p:txBody>
          <a:bodyPr wrap="square">
            <a:spAutoFit/>
          </a:bodyPr>
          <a:lstStyle/>
          <a:p>
            <a:pPr algn="ctr"/>
            <a:r>
              <a:rPr lang="en-US" sz="2400" dirty="0" smtClean="0"/>
              <a:t>Women’s Soccer earn NSCAA Silver Ethics award 2</a:t>
            </a:r>
            <a:r>
              <a:rPr lang="en-US" sz="2400" baseline="30000" dirty="0" smtClean="0"/>
              <a:t>nd</a:t>
            </a:r>
            <a:r>
              <a:rPr lang="en-US" sz="2400" dirty="0" smtClean="0"/>
              <a:t> year in a row</a:t>
            </a:r>
            <a:endParaRPr lang="en-US" sz="2400" dirty="0"/>
          </a:p>
        </p:txBody>
      </p:sp>
    </p:spTree>
  </p:cSld>
  <p:clrMapOvr>
    <a:masterClrMapping/>
  </p:clrMapOvr>
  <p:transition advClick="0"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NSCAA Scholar All East Region Team</a:t>
            </a:r>
            <a:endParaRPr lang="en-US" dirty="0"/>
          </a:p>
        </p:txBody>
      </p:sp>
      <p:sp>
        <p:nvSpPr>
          <p:cNvPr id="4" name="TextBox 3"/>
          <p:cNvSpPr txBox="1"/>
          <p:nvPr/>
        </p:nvSpPr>
        <p:spPr>
          <a:xfrm>
            <a:off x="4648200" y="5334000"/>
            <a:ext cx="4267200" cy="830997"/>
          </a:xfrm>
          <a:prstGeom prst="rect">
            <a:avLst/>
          </a:prstGeom>
          <a:noFill/>
        </p:spPr>
        <p:txBody>
          <a:bodyPr wrap="square" rtlCol="0">
            <a:spAutoFit/>
          </a:bodyPr>
          <a:lstStyle/>
          <a:p>
            <a:pPr algn="ctr"/>
            <a:r>
              <a:rPr lang="en-US" sz="2400" dirty="0" smtClean="0"/>
              <a:t>Jessica </a:t>
            </a:r>
            <a:r>
              <a:rPr lang="en-US" sz="2400" dirty="0" err="1" smtClean="0"/>
              <a:t>Tietgens</a:t>
            </a:r>
            <a:r>
              <a:rPr lang="en-US" sz="2400" dirty="0" smtClean="0"/>
              <a:t> named to </a:t>
            </a:r>
          </a:p>
          <a:p>
            <a:pPr algn="ctr"/>
            <a:r>
              <a:rPr lang="en-US" sz="2400" dirty="0" smtClean="0"/>
              <a:t>third team</a:t>
            </a:r>
            <a:endParaRPr lang="en-US" sz="2400" dirty="0"/>
          </a:p>
        </p:txBody>
      </p:sp>
      <p:sp>
        <p:nvSpPr>
          <p:cNvPr id="5" name="Rectangle 4"/>
          <p:cNvSpPr/>
          <p:nvPr/>
        </p:nvSpPr>
        <p:spPr>
          <a:xfrm>
            <a:off x="443144" y="1524000"/>
            <a:ext cx="4226413" cy="830997"/>
          </a:xfrm>
          <a:prstGeom prst="rect">
            <a:avLst/>
          </a:prstGeom>
        </p:spPr>
        <p:txBody>
          <a:bodyPr wrap="none">
            <a:spAutoFit/>
          </a:bodyPr>
          <a:lstStyle/>
          <a:p>
            <a:pPr algn="ctr"/>
            <a:r>
              <a:rPr lang="en-US" sz="2400" dirty="0" smtClean="0"/>
              <a:t>Charles Donovan Martin named </a:t>
            </a:r>
          </a:p>
          <a:p>
            <a:pPr algn="ctr"/>
            <a:r>
              <a:rPr lang="en-US" sz="2400" dirty="0" smtClean="0"/>
              <a:t>honorable mention</a:t>
            </a:r>
            <a:endParaRPr lang="en-US" sz="2400" dirty="0"/>
          </a:p>
        </p:txBody>
      </p:sp>
      <p:pic>
        <p:nvPicPr>
          <p:cNvPr id="7" name="Picture 6" descr="_MG_6786wsoc10-16-10_1000.jpg"/>
          <p:cNvPicPr>
            <a:picLocks noChangeAspect="1"/>
          </p:cNvPicPr>
          <p:nvPr/>
        </p:nvPicPr>
        <p:blipFill>
          <a:blip r:embed="rId3" cstate="print"/>
          <a:stretch>
            <a:fillRect/>
          </a:stretch>
        </p:blipFill>
        <p:spPr>
          <a:xfrm>
            <a:off x="5715000" y="1447800"/>
            <a:ext cx="2439619" cy="3657600"/>
          </a:xfrm>
          <a:prstGeom prst="rect">
            <a:avLst/>
          </a:prstGeom>
        </p:spPr>
      </p:pic>
      <p:pic>
        <p:nvPicPr>
          <p:cNvPr id="1026" name="Picture 2" descr="_MG_1857"/>
          <p:cNvPicPr>
            <a:picLocks noChangeAspect="1" noChangeArrowheads="1"/>
          </p:cNvPicPr>
          <p:nvPr/>
        </p:nvPicPr>
        <p:blipFill>
          <a:blip r:embed="rId4" cstate="print"/>
          <a:srcRect/>
          <a:stretch>
            <a:fillRect/>
          </a:stretch>
        </p:blipFill>
        <p:spPr bwMode="auto">
          <a:xfrm>
            <a:off x="1295400" y="2362200"/>
            <a:ext cx="2489200" cy="3733800"/>
          </a:xfrm>
          <a:prstGeom prst="rect">
            <a:avLst/>
          </a:prstGeom>
          <a:noFill/>
          <a:ln w="9525" algn="in">
            <a:noFill/>
            <a:miter lim="800000"/>
            <a:headEnd/>
            <a:tailEnd/>
          </a:ln>
          <a:effectLst/>
        </p:spPr>
      </p:pic>
      <p:pic>
        <p:nvPicPr>
          <p:cNvPr id="8" name="Picture 7" descr="nscaa.jpg"/>
          <p:cNvPicPr>
            <a:picLocks noChangeAspect="1"/>
          </p:cNvPicPr>
          <p:nvPr/>
        </p:nvPicPr>
        <p:blipFill>
          <a:blip r:embed="rId5"/>
          <a:stretch>
            <a:fillRect/>
          </a:stretch>
        </p:blipFill>
        <p:spPr>
          <a:xfrm>
            <a:off x="3962400" y="2743200"/>
            <a:ext cx="1600200" cy="1608025"/>
          </a:xfrm>
          <a:prstGeom prst="rect">
            <a:avLst/>
          </a:prstGeom>
        </p:spPr>
      </p:pic>
    </p:spTree>
  </p:cSld>
  <p:clrMapOvr>
    <a:masterClrMapping/>
  </p:clrMapOvr>
  <p:transition advClick="0"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NSCAA All East Region Third Team</a:t>
            </a:r>
            <a:endParaRPr lang="en-US" dirty="0"/>
          </a:p>
        </p:txBody>
      </p:sp>
      <p:pic>
        <p:nvPicPr>
          <p:cNvPr id="6" name="Picture 5" descr="25328_1268479592274_1238340053_30658702_3869384_n.jpg"/>
          <p:cNvPicPr>
            <a:picLocks noChangeAspect="1"/>
          </p:cNvPicPr>
          <p:nvPr/>
        </p:nvPicPr>
        <p:blipFill>
          <a:blip r:embed="rId3" cstate="print"/>
          <a:stretch>
            <a:fillRect/>
          </a:stretch>
        </p:blipFill>
        <p:spPr>
          <a:xfrm>
            <a:off x="2667000" y="1674979"/>
            <a:ext cx="3810000" cy="3508042"/>
          </a:xfrm>
          <a:prstGeom prst="rect">
            <a:avLst/>
          </a:prstGeom>
        </p:spPr>
      </p:pic>
      <p:sp>
        <p:nvSpPr>
          <p:cNvPr id="7" name="Rectangle 6"/>
          <p:cNvSpPr/>
          <p:nvPr/>
        </p:nvSpPr>
        <p:spPr>
          <a:xfrm>
            <a:off x="1828800" y="5334000"/>
            <a:ext cx="5390994" cy="707886"/>
          </a:xfrm>
          <a:prstGeom prst="rect">
            <a:avLst/>
          </a:prstGeom>
        </p:spPr>
        <p:txBody>
          <a:bodyPr wrap="square">
            <a:spAutoFit/>
          </a:bodyPr>
          <a:lstStyle/>
          <a:p>
            <a:pPr algn="ctr"/>
            <a:r>
              <a:rPr lang="en-US" sz="4000" dirty="0" smtClean="0"/>
              <a:t>Jess </a:t>
            </a:r>
            <a:r>
              <a:rPr lang="en-US" sz="4000" dirty="0" err="1" smtClean="0"/>
              <a:t>Tietgens</a:t>
            </a:r>
            <a:r>
              <a:rPr lang="en-US" sz="4000" dirty="0" smtClean="0"/>
              <a:t> </a:t>
            </a:r>
            <a:endParaRPr lang="en-US" sz="4000" dirty="0"/>
          </a:p>
        </p:txBody>
      </p:sp>
      <p:pic>
        <p:nvPicPr>
          <p:cNvPr id="5" name="Picture 4" descr="nscaa.jpg"/>
          <p:cNvPicPr>
            <a:picLocks noChangeAspect="1"/>
          </p:cNvPicPr>
          <p:nvPr/>
        </p:nvPicPr>
        <p:blipFill>
          <a:blip r:embed="rId4"/>
          <a:stretch>
            <a:fillRect/>
          </a:stretch>
        </p:blipFill>
        <p:spPr>
          <a:xfrm>
            <a:off x="609600" y="2438400"/>
            <a:ext cx="1752600" cy="1761170"/>
          </a:xfrm>
          <a:prstGeom prst="rect">
            <a:avLst/>
          </a:prstGeom>
        </p:spPr>
      </p:pic>
      <p:pic>
        <p:nvPicPr>
          <p:cNvPr id="8" name="Picture 7" descr="nscaa.jpg"/>
          <p:cNvPicPr>
            <a:picLocks noChangeAspect="1"/>
          </p:cNvPicPr>
          <p:nvPr/>
        </p:nvPicPr>
        <p:blipFill>
          <a:blip r:embed="rId4"/>
          <a:stretch>
            <a:fillRect/>
          </a:stretch>
        </p:blipFill>
        <p:spPr>
          <a:xfrm>
            <a:off x="6781800" y="2514600"/>
            <a:ext cx="1752600" cy="1761170"/>
          </a:xfrm>
          <a:prstGeom prst="rect">
            <a:avLst/>
          </a:prstGeom>
        </p:spPr>
      </p:pic>
    </p:spTree>
  </p:cSld>
  <p:clrMapOvr>
    <a:masterClrMapping/>
  </p:clrMapOvr>
  <p:transition advClick="0"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MASCAC Player of the Week </a:t>
            </a:r>
            <a:endParaRPr lang="en-US" dirty="0"/>
          </a:p>
        </p:txBody>
      </p:sp>
      <p:sp>
        <p:nvSpPr>
          <p:cNvPr id="3" name="Content Placeholder 2"/>
          <p:cNvSpPr>
            <a:spLocks noGrp="1"/>
          </p:cNvSpPr>
          <p:nvPr>
            <p:ph idx="1"/>
          </p:nvPr>
        </p:nvSpPr>
        <p:spPr>
          <a:xfrm>
            <a:off x="3505200" y="4648201"/>
            <a:ext cx="2438400" cy="2209799"/>
          </a:xfrm>
        </p:spPr>
        <p:txBody>
          <a:bodyPr>
            <a:noAutofit/>
          </a:bodyPr>
          <a:lstStyle/>
          <a:p>
            <a:pPr algn="ctr">
              <a:buNone/>
            </a:pPr>
            <a:r>
              <a:rPr lang="en-US" sz="1800" b="1" u="sng" dirty="0" smtClean="0"/>
              <a:t>Jen </a:t>
            </a:r>
            <a:r>
              <a:rPr lang="en-US" sz="1800" b="1" u="sng" dirty="0" err="1" smtClean="0"/>
              <a:t>Wehner</a:t>
            </a:r>
            <a:endParaRPr lang="en-US" sz="1800" b="1" u="sng" dirty="0" smtClean="0"/>
          </a:p>
          <a:p>
            <a:pPr algn="ctr">
              <a:buNone/>
            </a:pPr>
            <a:r>
              <a:rPr lang="en-US" sz="1800" dirty="0" smtClean="0"/>
              <a:t>December 12</a:t>
            </a:r>
          </a:p>
          <a:p>
            <a:pPr algn="ctr">
              <a:buNone/>
            </a:pPr>
            <a:r>
              <a:rPr lang="en-US" sz="1800" dirty="0" smtClean="0"/>
              <a:t>December 20</a:t>
            </a:r>
          </a:p>
          <a:p>
            <a:pPr algn="ctr">
              <a:buNone/>
            </a:pPr>
            <a:r>
              <a:rPr lang="en-US" sz="1800" dirty="0" smtClean="0"/>
              <a:t>January 23</a:t>
            </a:r>
          </a:p>
          <a:p>
            <a:pPr algn="ctr">
              <a:buNone/>
            </a:pPr>
            <a:r>
              <a:rPr lang="en-US" sz="1800" dirty="0" smtClean="0"/>
              <a:t>February 13</a:t>
            </a:r>
          </a:p>
          <a:p>
            <a:pPr algn="ctr">
              <a:buNone/>
            </a:pPr>
            <a:r>
              <a:rPr lang="en-US" sz="1800" dirty="0" smtClean="0"/>
              <a:t>February 20</a:t>
            </a:r>
            <a:endParaRPr lang="en-US" sz="1800" dirty="0"/>
          </a:p>
        </p:txBody>
      </p:sp>
      <p:sp>
        <p:nvSpPr>
          <p:cNvPr id="11" name="Rectangle 10"/>
          <p:cNvSpPr/>
          <p:nvPr/>
        </p:nvSpPr>
        <p:spPr>
          <a:xfrm>
            <a:off x="6858000" y="4648200"/>
            <a:ext cx="1828800" cy="923330"/>
          </a:xfrm>
          <a:prstGeom prst="rect">
            <a:avLst/>
          </a:prstGeom>
        </p:spPr>
        <p:txBody>
          <a:bodyPr wrap="square">
            <a:spAutoFit/>
          </a:bodyPr>
          <a:lstStyle/>
          <a:p>
            <a:pPr algn="ctr"/>
            <a:r>
              <a:rPr lang="en-US" b="1" u="sng" dirty="0" err="1" smtClean="0"/>
              <a:t>Alie</a:t>
            </a:r>
            <a:r>
              <a:rPr lang="en-US" b="1" u="sng" dirty="0" smtClean="0"/>
              <a:t> </a:t>
            </a:r>
            <a:r>
              <a:rPr lang="en-US" b="1" u="sng" dirty="0" err="1" smtClean="0"/>
              <a:t>Dobrovolc</a:t>
            </a:r>
            <a:r>
              <a:rPr lang="en-US" b="1" u="sng" dirty="0" smtClean="0"/>
              <a:t> </a:t>
            </a:r>
          </a:p>
          <a:p>
            <a:pPr algn="ctr"/>
            <a:r>
              <a:rPr lang="en-US" dirty="0" smtClean="0"/>
              <a:t>November 21</a:t>
            </a:r>
          </a:p>
          <a:p>
            <a:pPr algn="ctr"/>
            <a:r>
              <a:rPr lang="en-US" dirty="0" smtClean="0"/>
              <a:t>January 16</a:t>
            </a:r>
          </a:p>
        </p:txBody>
      </p:sp>
      <p:sp>
        <p:nvSpPr>
          <p:cNvPr id="13" name="Rectangle 12"/>
          <p:cNvSpPr/>
          <p:nvPr/>
        </p:nvSpPr>
        <p:spPr>
          <a:xfrm>
            <a:off x="304800" y="4648200"/>
            <a:ext cx="2514600" cy="923330"/>
          </a:xfrm>
          <a:prstGeom prst="rect">
            <a:avLst/>
          </a:prstGeom>
        </p:spPr>
        <p:txBody>
          <a:bodyPr wrap="square">
            <a:spAutoFit/>
          </a:bodyPr>
          <a:lstStyle/>
          <a:p>
            <a:pPr algn="ctr"/>
            <a:r>
              <a:rPr lang="en-US" b="1" u="sng" dirty="0" smtClean="0"/>
              <a:t>Jon Greenberg </a:t>
            </a:r>
          </a:p>
          <a:p>
            <a:pPr algn="ctr"/>
            <a:r>
              <a:rPr lang="en-US" dirty="0" smtClean="0"/>
              <a:t>November 29</a:t>
            </a:r>
          </a:p>
          <a:p>
            <a:pPr algn="ctr"/>
            <a:r>
              <a:rPr lang="en-US" dirty="0" smtClean="0"/>
              <a:t>December 6</a:t>
            </a:r>
          </a:p>
        </p:txBody>
      </p:sp>
      <p:pic>
        <p:nvPicPr>
          <p:cNvPr id="1026" name="Picture 2" descr="C:\Users\Sam Miller\Pictures\2011-02-24 mens basketball\_MG_9271mbball12-15-10.JPG"/>
          <p:cNvPicPr>
            <a:picLocks noChangeAspect="1" noChangeArrowheads="1"/>
          </p:cNvPicPr>
          <p:nvPr/>
        </p:nvPicPr>
        <p:blipFill>
          <a:blip r:embed="rId3" cstate="print"/>
          <a:srcRect/>
          <a:stretch>
            <a:fillRect/>
          </a:stretch>
        </p:blipFill>
        <p:spPr bwMode="auto">
          <a:xfrm>
            <a:off x="533400" y="1143000"/>
            <a:ext cx="2286000" cy="3429444"/>
          </a:xfrm>
          <a:prstGeom prst="rect">
            <a:avLst/>
          </a:prstGeom>
          <a:noFill/>
        </p:spPr>
      </p:pic>
      <p:pic>
        <p:nvPicPr>
          <p:cNvPr id="1027" name="Picture 3" descr="C:\Users\Sam Miller\Pictures\2011-02-24 womens basketball\_MG_3460wbball2-19-11.JPG"/>
          <p:cNvPicPr>
            <a:picLocks noChangeAspect="1" noChangeArrowheads="1"/>
          </p:cNvPicPr>
          <p:nvPr/>
        </p:nvPicPr>
        <p:blipFill>
          <a:blip r:embed="rId4" cstate="print"/>
          <a:srcRect/>
          <a:stretch>
            <a:fillRect/>
          </a:stretch>
        </p:blipFill>
        <p:spPr bwMode="auto">
          <a:xfrm>
            <a:off x="3505200" y="1143000"/>
            <a:ext cx="2286000" cy="3429000"/>
          </a:xfrm>
          <a:prstGeom prst="rect">
            <a:avLst/>
          </a:prstGeom>
          <a:noFill/>
        </p:spPr>
      </p:pic>
      <p:pic>
        <p:nvPicPr>
          <p:cNvPr id="1028" name="Picture 4" descr="C:\Users\Sam Miller\Pictures\2011-02-24 womens basketball\_MG_1523wbball2-8-11.JPG"/>
          <p:cNvPicPr>
            <a:picLocks noChangeAspect="1" noChangeArrowheads="1"/>
          </p:cNvPicPr>
          <p:nvPr/>
        </p:nvPicPr>
        <p:blipFill>
          <a:blip r:embed="rId5" cstate="print"/>
          <a:srcRect/>
          <a:stretch>
            <a:fillRect/>
          </a:stretch>
        </p:blipFill>
        <p:spPr bwMode="auto">
          <a:xfrm>
            <a:off x="6477000" y="1143000"/>
            <a:ext cx="2286000" cy="3429000"/>
          </a:xfrm>
          <a:prstGeom prst="rect">
            <a:avLst/>
          </a:prstGeom>
          <a:noFill/>
        </p:spPr>
      </p:pic>
      <p:pic>
        <p:nvPicPr>
          <p:cNvPr id="9" name="Picture 8" descr="mascac.jpg"/>
          <p:cNvPicPr>
            <a:picLocks noChangeAspect="1"/>
          </p:cNvPicPr>
          <p:nvPr/>
        </p:nvPicPr>
        <p:blipFill>
          <a:blip r:embed="rId6" cstate="print"/>
          <a:stretch>
            <a:fillRect/>
          </a:stretch>
        </p:blipFill>
        <p:spPr>
          <a:xfrm>
            <a:off x="762000" y="5715000"/>
            <a:ext cx="1600200" cy="930198"/>
          </a:xfrm>
          <a:prstGeom prst="rect">
            <a:avLst/>
          </a:prstGeom>
        </p:spPr>
      </p:pic>
      <p:pic>
        <p:nvPicPr>
          <p:cNvPr id="10" name="Picture 9" descr="mascac.jpg"/>
          <p:cNvPicPr>
            <a:picLocks noChangeAspect="1"/>
          </p:cNvPicPr>
          <p:nvPr/>
        </p:nvPicPr>
        <p:blipFill>
          <a:blip r:embed="rId6" cstate="print"/>
          <a:stretch>
            <a:fillRect/>
          </a:stretch>
        </p:blipFill>
        <p:spPr>
          <a:xfrm>
            <a:off x="6858000" y="5715000"/>
            <a:ext cx="1600200" cy="930198"/>
          </a:xfrm>
          <a:prstGeom prst="rect">
            <a:avLst/>
          </a:prstGeom>
        </p:spPr>
      </p:pic>
    </p:spTree>
  </p:cSld>
  <p:clrMapOvr>
    <a:masterClrMapping/>
  </p:clrMapOvr>
  <p:transition advClick="0"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00"/>
            <a:ext cx="2362200" cy="5867400"/>
          </a:xfrm>
        </p:spPr>
        <p:txBody>
          <a:bodyPr>
            <a:normAutofit/>
          </a:bodyPr>
          <a:lstStyle/>
          <a:p>
            <a:pPr algn="ctr">
              <a:buNone/>
            </a:pPr>
            <a:r>
              <a:rPr lang="en-US" sz="2000" dirty="0" smtClean="0"/>
              <a:t>Chelsea </a:t>
            </a:r>
            <a:r>
              <a:rPr lang="en-US" sz="2000" dirty="0" err="1" smtClean="0"/>
              <a:t>Beauchemin</a:t>
            </a:r>
            <a:endParaRPr lang="en-US" sz="2000" dirty="0" smtClean="0"/>
          </a:p>
          <a:p>
            <a:pPr algn="ctr">
              <a:buNone/>
            </a:pPr>
            <a:r>
              <a:rPr lang="en-US" sz="2000" dirty="0" smtClean="0"/>
              <a:t>Amanda </a:t>
            </a:r>
            <a:r>
              <a:rPr lang="en-US" sz="2000" dirty="0" err="1" smtClean="0"/>
              <a:t>Borsotti</a:t>
            </a:r>
            <a:endParaRPr lang="en-US" sz="2000" dirty="0" smtClean="0"/>
          </a:p>
          <a:p>
            <a:pPr algn="ctr">
              <a:buNone/>
            </a:pPr>
            <a:r>
              <a:rPr lang="en-US" sz="2000" dirty="0" smtClean="0"/>
              <a:t>Brianna </a:t>
            </a:r>
            <a:r>
              <a:rPr lang="en-US" sz="2000" dirty="0" err="1" smtClean="0"/>
              <a:t>Bresett</a:t>
            </a:r>
            <a:endParaRPr lang="en-US" sz="2000" dirty="0" smtClean="0"/>
          </a:p>
          <a:p>
            <a:pPr algn="ctr">
              <a:buNone/>
            </a:pPr>
            <a:r>
              <a:rPr lang="en-US" sz="2000" dirty="0" err="1" smtClean="0"/>
              <a:t>Dary</a:t>
            </a:r>
            <a:r>
              <a:rPr lang="en-US" sz="2000" dirty="0" smtClean="0"/>
              <a:t> Burgos</a:t>
            </a:r>
          </a:p>
          <a:p>
            <a:pPr algn="ctr">
              <a:buNone/>
            </a:pPr>
            <a:r>
              <a:rPr lang="en-US" sz="2000" dirty="0" smtClean="0"/>
              <a:t>Kelley Bryant</a:t>
            </a:r>
          </a:p>
          <a:p>
            <a:pPr algn="ctr">
              <a:buNone/>
            </a:pPr>
            <a:r>
              <a:rPr lang="en-US" sz="2000" dirty="0" err="1" smtClean="0"/>
              <a:t>Karrah</a:t>
            </a:r>
            <a:r>
              <a:rPr lang="en-US" sz="2000" dirty="0" smtClean="0"/>
              <a:t> Chapman</a:t>
            </a:r>
          </a:p>
          <a:p>
            <a:pPr algn="ctr">
              <a:buNone/>
            </a:pPr>
            <a:r>
              <a:rPr lang="en-US" sz="2000" dirty="0" smtClean="0"/>
              <a:t>Caitlin Culver</a:t>
            </a:r>
          </a:p>
          <a:p>
            <a:pPr algn="ctr">
              <a:buNone/>
            </a:pPr>
            <a:r>
              <a:rPr lang="en-US" sz="2000" dirty="0" smtClean="0"/>
              <a:t>Robert </a:t>
            </a:r>
            <a:r>
              <a:rPr lang="en-US" sz="2000" dirty="0" err="1" smtClean="0"/>
              <a:t>Dalby</a:t>
            </a:r>
            <a:endParaRPr lang="en-US" sz="2000" dirty="0" smtClean="0"/>
          </a:p>
          <a:p>
            <a:pPr algn="ctr">
              <a:buNone/>
            </a:pPr>
            <a:r>
              <a:rPr lang="en-US" sz="2000" dirty="0" err="1" smtClean="0"/>
              <a:t>Kaitlyn</a:t>
            </a:r>
            <a:r>
              <a:rPr lang="en-US" sz="2000" dirty="0" smtClean="0"/>
              <a:t> </a:t>
            </a:r>
            <a:r>
              <a:rPr lang="en-US" sz="2000" dirty="0" err="1" smtClean="0"/>
              <a:t>Dano</a:t>
            </a:r>
            <a:endParaRPr lang="en-US" sz="2000" dirty="0" smtClean="0"/>
          </a:p>
          <a:p>
            <a:pPr algn="ctr">
              <a:buNone/>
            </a:pPr>
            <a:r>
              <a:rPr lang="en-US" sz="2000" dirty="0" smtClean="0"/>
              <a:t>Luke Davis</a:t>
            </a:r>
          </a:p>
          <a:p>
            <a:pPr algn="ctr">
              <a:buNone/>
            </a:pPr>
            <a:r>
              <a:rPr lang="en-US" sz="2000" dirty="0" smtClean="0"/>
              <a:t>David Eve</a:t>
            </a:r>
          </a:p>
          <a:p>
            <a:pPr algn="ctr">
              <a:buNone/>
            </a:pPr>
            <a:r>
              <a:rPr lang="en-US" sz="2000" dirty="0" smtClean="0"/>
              <a:t>Lauren Fender</a:t>
            </a:r>
          </a:p>
          <a:p>
            <a:pPr algn="ctr">
              <a:buNone/>
            </a:pPr>
            <a:r>
              <a:rPr lang="en-US" sz="2000" dirty="0" smtClean="0"/>
              <a:t>Shelby </a:t>
            </a:r>
            <a:r>
              <a:rPr lang="en-US" sz="2000" dirty="0" err="1" smtClean="0"/>
              <a:t>Ferriere</a:t>
            </a:r>
            <a:endParaRPr lang="en-US" sz="2000" dirty="0" smtClean="0"/>
          </a:p>
          <a:p>
            <a:pPr algn="ctr">
              <a:buNone/>
            </a:pPr>
            <a:endParaRPr lang="en-US" sz="2000" dirty="0" smtClean="0"/>
          </a:p>
        </p:txBody>
      </p:sp>
      <p:sp>
        <p:nvSpPr>
          <p:cNvPr id="4" name="Title 1"/>
          <p:cNvSpPr>
            <a:spLocks noGrp="1"/>
          </p:cNvSpPr>
          <p:nvPr>
            <p:ph type="title"/>
          </p:nvPr>
        </p:nvSpPr>
        <p:spPr>
          <a:xfrm>
            <a:off x="2209800" y="228600"/>
            <a:ext cx="4953000" cy="1143000"/>
          </a:xfrm>
        </p:spPr>
        <p:txBody>
          <a:bodyPr>
            <a:normAutofit/>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All Academic Team </a:t>
            </a:r>
            <a:endParaRPr lang="en-US" dirty="0"/>
          </a:p>
        </p:txBody>
      </p:sp>
      <p:sp>
        <p:nvSpPr>
          <p:cNvPr id="5" name="Rectangle 4"/>
          <p:cNvSpPr/>
          <p:nvPr/>
        </p:nvSpPr>
        <p:spPr>
          <a:xfrm>
            <a:off x="5943600" y="1536442"/>
            <a:ext cx="3581400" cy="5016758"/>
          </a:xfrm>
          <a:prstGeom prst="rect">
            <a:avLst/>
          </a:prstGeom>
        </p:spPr>
        <p:txBody>
          <a:bodyPr wrap="square">
            <a:spAutoFit/>
          </a:bodyPr>
          <a:lstStyle/>
          <a:p>
            <a:pPr algn="ctr"/>
            <a:r>
              <a:rPr lang="en-US" sz="2000" dirty="0" smtClean="0"/>
              <a:t>Samantha Miller</a:t>
            </a:r>
          </a:p>
          <a:p>
            <a:pPr algn="ctr"/>
            <a:r>
              <a:rPr lang="en-US" sz="2000" dirty="0" smtClean="0"/>
              <a:t>Emily Anne </a:t>
            </a:r>
            <a:r>
              <a:rPr lang="en-US" sz="2000" dirty="0" err="1" smtClean="0"/>
              <a:t>Minns</a:t>
            </a:r>
            <a:endParaRPr lang="en-US" sz="2000" dirty="0" smtClean="0"/>
          </a:p>
          <a:p>
            <a:pPr algn="ctr"/>
            <a:r>
              <a:rPr lang="en-US" sz="2000" dirty="0" smtClean="0"/>
              <a:t>Shane Ortega</a:t>
            </a:r>
          </a:p>
          <a:p>
            <a:pPr algn="ctr"/>
            <a:r>
              <a:rPr lang="en-US" sz="2000" dirty="0" smtClean="0"/>
              <a:t>Danielle </a:t>
            </a:r>
            <a:r>
              <a:rPr lang="en-US" sz="2000" dirty="0" err="1" smtClean="0"/>
              <a:t>Parenteau</a:t>
            </a:r>
            <a:endParaRPr lang="en-US" sz="2000" dirty="0" smtClean="0"/>
          </a:p>
          <a:p>
            <a:pPr algn="ctr"/>
            <a:r>
              <a:rPr lang="en-US" sz="2000" dirty="0" smtClean="0"/>
              <a:t>Andrew </a:t>
            </a:r>
            <a:r>
              <a:rPr lang="en-US" sz="2000" dirty="0" err="1" smtClean="0"/>
              <a:t>Polidoro</a:t>
            </a:r>
            <a:endParaRPr lang="en-US" sz="2000" dirty="0" smtClean="0"/>
          </a:p>
          <a:p>
            <a:pPr algn="ctr"/>
            <a:r>
              <a:rPr lang="en-US" sz="2000" dirty="0" smtClean="0"/>
              <a:t>Nick </a:t>
            </a:r>
            <a:r>
              <a:rPr lang="en-US" sz="2000" dirty="0" err="1" smtClean="0"/>
              <a:t>Raby</a:t>
            </a:r>
            <a:endParaRPr lang="en-US" sz="2000" dirty="0" smtClean="0"/>
          </a:p>
          <a:p>
            <a:pPr algn="ctr"/>
            <a:r>
              <a:rPr lang="en-US" sz="2000" dirty="0" smtClean="0"/>
              <a:t>Carrie Richards</a:t>
            </a:r>
          </a:p>
          <a:p>
            <a:pPr algn="ctr"/>
            <a:r>
              <a:rPr lang="en-US" sz="2000" dirty="0" smtClean="0"/>
              <a:t>Kristen </a:t>
            </a:r>
            <a:r>
              <a:rPr lang="en-US" sz="2000" dirty="0" err="1" smtClean="0"/>
              <a:t>Robillard</a:t>
            </a:r>
            <a:endParaRPr lang="en-US" sz="2000" dirty="0" smtClean="0"/>
          </a:p>
          <a:p>
            <a:pPr algn="ctr"/>
            <a:r>
              <a:rPr lang="en-US" sz="2000" dirty="0" smtClean="0"/>
              <a:t>Ashlee </a:t>
            </a:r>
            <a:r>
              <a:rPr lang="en-US" sz="2000" dirty="0" err="1" smtClean="0"/>
              <a:t>Scofield</a:t>
            </a:r>
            <a:endParaRPr lang="en-US" sz="2000" dirty="0" smtClean="0"/>
          </a:p>
          <a:p>
            <a:pPr algn="ctr"/>
            <a:r>
              <a:rPr lang="en-US" sz="2000" dirty="0" smtClean="0"/>
              <a:t>Ashley Schuster</a:t>
            </a:r>
          </a:p>
          <a:p>
            <a:pPr algn="ctr"/>
            <a:r>
              <a:rPr lang="en-US" sz="2000" dirty="0" smtClean="0"/>
              <a:t>Jessica </a:t>
            </a:r>
            <a:r>
              <a:rPr lang="en-US" sz="2000" dirty="0" err="1" smtClean="0"/>
              <a:t>Smosky</a:t>
            </a:r>
            <a:endParaRPr lang="en-US" sz="2000" dirty="0" smtClean="0"/>
          </a:p>
          <a:p>
            <a:pPr algn="ctr"/>
            <a:r>
              <a:rPr lang="en-US" sz="2000" dirty="0" smtClean="0"/>
              <a:t>Austin </a:t>
            </a:r>
            <a:r>
              <a:rPr lang="en-US" sz="2000" dirty="0" err="1" smtClean="0"/>
              <a:t>Sniezek</a:t>
            </a:r>
            <a:endParaRPr lang="en-US" sz="2000" dirty="0" smtClean="0"/>
          </a:p>
          <a:p>
            <a:pPr algn="ctr"/>
            <a:r>
              <a:rPr lang="en-US" sz="2000" dirty="0" smtClean="0"/>
              <a:t>Kevin </a:t>
            </a:r>
            <a:r>
              <a:rPr lang="en-US" sz="2000" dirty="0" err="1" smtClean="0"/>
              <a:t>Tappin</a:t>
            </a:r>
            <a:endParaRPr lang="en-US" sz="2000" dirty="0" smtClean="0"/>
          </a:p>
          <a:p>
            <a:pPr algn="ctr"/>
            <a:r>
              <a:rPr lang="en-US" sz="2000" dirty="0" smtClean="0"/>
              <a:t>Adam </a:t>
            </a:r>
            <a:r>
              <a:rPr lang="en-US" sz="2000" dirty="0" err="1" smtClean="0"/>
              <a:t>Tarsa</a:t>
            </a:r>
            <a:endParaRPr lang="en-US" sz="2000" dirty="0" smtClean="0"/>
          </a:p>
          <a:p>
            <a:pPr algn="ctr"/>
            <a:r>
              <a:rPr lang="en-US" sz="2000" dirty="0" smtClean="0"/>
              <a:t>Jessica </a:t>
            </a:r>
            <a:r>
              <a:rPr lang="en-US" sz="2000" dirty="0" err="1" smtClean="0"/>
              <a:t>Tietgens</a:t>
            </a:r>
            <a:endParaRPr lang="en-US" sz="2000" dirty="0" smtClean="0"/>
          </a:p>
          <a:p>
            <a:pPr algn="ctr"/>
            <a:r>
              <a:rPr lang="en-US" sz="2000" dirty="0" smtClean="0"/>
              <a:t>Rachel Wright</a:t>
            </a:r>
            <a:endParaRPr lang="en-US" sz="2000" dirty="0"/>
          </a:p>
        </p:txBody>
      </p:sp>
      <p:sp>
        <p:nvSpPr>
          <p:cNvPr id="7" name="Rectangle 6"/>
          <p:cNvSpPr/>
          <p:nvPr/>
        </p:nvSpPr>
        <p:spPr>
          <a:xfrm>
            <a:off x="2971800" y="1485067"/>
            <a:ext cx="3200400" cy="5601533"/>
          </a:xfrm>
          <a:prstGeom prst="rect">
            <a:avLst/>
          </a:prstGeom>
        </p:spPr>
        <p:txBody>
          <a:bodyPr wrap="square">
            <a:spAutoFit/>
          </a:bodyPr>
          <a:lstStyle/>
          <a:p>
            <a:pPr algn="ctr">
              <a:buNone/>
            </a:pPr>
            <a:r>
              <a:rPr lang="en-US" sz="2000" dirty="0" smtClean="0"/>
              <a:t>Jessica </a:t>
            </a:r>
            <a:r>
              <a:rPr lang="en-US" sz="2000" dirty="0" err="1" smtClean="0"/>
              <a:t>Gamari</a:t>
            </a:r>
            <a:endParaRPr lang="en-US" sz="2000" dirty="0" smtClean="0"/>
          </a:p>
          <a:p>
            <a:pPr algn="ctr">
              <a:buNone/>
            </a:pPr>
            <a:r>
              <a:rPr lang="en-US" sz="2000" dirty="0" smtClean="0"/>
              <a:t>Kyle </a:t>
            </a:r>
            <a:r>
              <a:rPr lang="en-US" sz="2000" dirty="0" err="1" smtClean="0"/>
              <a:t>Gonthier</a:t>
            </a:r>
            <a:endParaRPr lang="en-US" sz="2000" dirty="0" smtClean="0"/>
          </a:p>
          <a:p>
            <a:pPr algn="ctr">
              <a:buNone/>
            </a:pPr>
            <a:r>
              <a:rPr lang="en-US" sz="2000" dirty="0" err="1" smtClean="0"/>
              <a:t>Xhirley</a:t>
            </a:r>
            <a:r>
              <a:rPr lang="en-US" sz="2000" dirty="0" smtClean="0"/>
              <a:t> Gonzalez</a:t>
            </a:r>
          </a:p>
          <a:p>
            <a:pPr algn="ctr">
              <a:buNone/>
            </a:pPr>
            <a:r>
              <a:rPr lang="en-US" sz="2000" dirty="0" smtClean="0"/>
              <a:t>Jillian </a:t>
            </a:r>
            <a:r>
              <a:rPr lang="en-US" sz="2000" dirty="0" err="1" smtClean="0"/>
              <a:t>Gregoriou</a:t>
            </a:r>
            <a:endParaRPr lang="en-US" sz="2000" dirty="0" smtClean="0"/>
          </a:p>
          <a:p>
            <a:pPr algn="ctr">
              <a:buNone/>
            </a:pPr>
            <a:r>
              <a:rPr lang="en-US" sz="2000" dirty="0" smtClean="0"/>
              <a:t>Jessica </a:t>
            </a:r>
            <a:r>
              <a:rPr lang="en-US" sz="2000" dirty="0" err="1" smtClean="0"/>
              <a:t>Guay</a:t>
            </a:r>
            <a:endParaRPr lang="en-US" sz="2000" dirty="0" smtClean="0"/>
          </a:p>
          <a:p>
            <a:pPr algn="ctr">
              <a:buNone/>
            </a:pPr>
            <a:r>
              <a:rPr lang="en-US" sz="2000" dirty="0" smtClean="0"/>
              <a:t>Rebecca Hoyt</a:t>
            </a:r>
          </a:p>
          <a:p>
            <a:pPr algn="ctr"/>
            <a:r>
              <a:rPr lang="en-US" sz="2000" dirty="0" smtClean="0"/>
              <a:t>Emily Johnson</a:t>
            </a:r>
          </a:p>
          <a:p>
            <a:pPr algn="ctr"/>
            <a:r>
              <a:rPr lang="en-US" sz="2000" dirty="0" smtClean="0"/>
              <a:t>Kathryn Johnson</a:t>
            </a:r>
          </a:p>
          <a:p>
            <a:pPr algn="ctr"/>
            <a:r>
              <a:rPr lang="en-US" sz="2000" dirty="0" smtClean="0"/>
              <a:t>Dana Judge</a:t>
            </a:r>
          </a:p>
          <a:p>
            <a:pPr algn="ctr"/>
            <a:r>
              <a:rPr lang="en-US" sz="2000" dirty="0" smtClean="0"/>
              <a:t>Christina Kidd</a:t>
            </a:r>
          </a:p>
          <a:p>
            <a:pPr algn="ctr"/>
            <a:r>
              <a:rPr lang="en-US" sz="2000" dirty="0" smtClean="0"/>
              <a:t>Gabrielle King</a:t>
            </a:r>
          </a:p>
          <a:p>
            <a:pPr algn="ctr"/>
            <a:r>
              <a:rPr lang="en-US" sz="2000" dirty="0" smtClean="0"/>
              <a:t>Amanda Lane</a:t>
            </a:r>
          </a:p>
          <a:p>
            <a:pPr algn="ctr"/>
            <a:r>
              <a:rPr lang="en-US" sz="2000" dirty="0" smtClean="0"/>
              <a:t>Abigail </a:t>
            </a:r>
            <a:r>
              <a:rPr lang="en-US" sz="2000" dirty="0" err="1" smtClean="0"/>
              <a:t>Lindamood</a:t>
            </a:r>
            <a:endParaRPr lang="en-US" sz="2000" dirty="0" smtClean="0"/>
          </a:p>
          <a:p>
            <a:pPr algn="ctr"/>
            <a:r>
              <a:rPr lang="en-US" sz="2000" dirty="0" smtClean="0"/>
              <a:t>Shannon Maloney</a:t>
            </a:r>
          </a:p>
          <a:p>
            <a:pPr algn="ctr"/>
            <a:r>
              <a:rPr lang="en-US" sz="2000" dirty="0" smtClean="0"/>
              <a:t>Hannah </a:t>
            </a:r>
            <a:r>
              <a:rPr lang="en-US" sz="2000" dirty="0" err="1" smtClean="0"/>
              <a:t>Marshman</a:t>
            </a:r>
            <a:endParaRPr lang="en-US" sz="2000" dirty="0" smtClean="0"/>
          </a:p>
          <a:p>
            <a:pPr algn="ctr"/>
            <a:r>
              <a:rPr lang="en-US" sz="2000" dirty="0" smtClean="0"/>
              <a:t>Charles D. Martin</a:t>
            </a:r>
          </a:p>
          <a:p>
            <a:pPr algn="ctr"/>
            <a:endParaRPr lang="en-US" sz="2000" dirty="0" smtClean="0"/>
          </a:p>
          <a:p>
            <a:pPr>
              <a:buNone/>
            </a:pPr>
            <a:endParaRPr lang="en-US" dirty="0"/>
          </a:p>
        </p:txBody>
      </p:sp>
      <p:pic>
        <p:nvPicPr>
          <p:cNvPr id="9" name="Picture 8" descr="40thAnniversaryLogo.jpg"/>
          <p:cNvPicPr>
            <a:picLocks noChangeAspect="1"/>
          </p:cNvPicPr>
          <p:nvPr/>
        </p:nvPicPr>
        <p:blipFill>
          <a:blip r:embed="rId3"/>
          <a:stretch>
            <a:fillRect/>
          </a:stretch>
        </p:blipFill>
        <p:spPr>
          <a:xfrm>
            <a:off x="304800" y="228600"/>
            <a:ext cx="1905000" cy="1147210"/>
          </a:xfrm>
          <a:prstGeom prst="rect">
            <a:avLst/>
          </a:prstGeom>
        </p:spPr>
      </p:pic>
      <p:pic>
        <p:nvPicPr>
          <p:cNvPr id="10" name="Picture 9" descr="40thAnniversaryLogo.jpg"/>
          <p:cNvPicPr>
            <a:picLocks noChangeAspect="1"/>
          </p:cNvPicPr>
          <p:nvPr/>
        </p:nvPicPr>
        <p:blipFill>
          <a:blip r:embed="rId3"/>
          <a:stretch>
            <a:fillRect/>
          </a:stretch>
        </p:blipFill>
        <p:spPr>
          <a:xfrm>
            <a:off x="7010400" y="228600"/>
            <a:ext cx="1905000" cy="1147210"/>
          </a:xfrm>
          <a:prstGeom prst="rect">
            <a:avLst/>
          </a:prstGeom>
        </p:spPr>
      </p:pic>
    </p:spTree>
  </p:cSld>
  <p:clrMapOvr>
    <a:masterClrMapping/>
  </p:clrMapOvr>
  <p:transition advClick="0"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Player of the Week</a:t>
            </a:r>
            <a:endParaRPr lang="en-US" dirty="0"/>
          </a:p>
        </p:txBody>
      </p:sp>
      <p:sp>
        <p:nvSpPr>
          <p:cNvPr id="4" name="Content Placeholder 3"/>
          <p:cNvSpPr>
            <a:spLocks noGrp="1"/>
          </p:cNvSpPr>
          <p:nvPr>
            <p:ph idx="1"/>
          </p:nvPr>
        </p:nvSpPr>
        <p:spPr>
          <a:xfrm>
            <a:off x="0" y="1822775"/>
            <a:ext cx="5791200" cy="5096780"/>
          </a:xfrm>
          <a:prstGeom prst="rect">
            <a:avLst/>
          </a:prstGeom>
        </p:spPr>
        <p:txBody>
          <a:bodyPr wrap="square">
            <a:spAutoFit/>
          </a:bodyPr>
          <a:lstStyle/>
          <a:p>
            <a:endParaRPr lang="en-US" sz="1800" dirty="0" smtClean="0"/>
          </a:p>
          <a:p>
            <a:pPr algn="ctr">
              <a:buNone/>
            </a:pPr>
            <a:r>
              <a:rPr lang="en-US" b="1" dirty="0" smtClean="0"/>
              <a:t>Jen </a:t>
            </a:r>
            <a:r>
              <a:rPr lang="en-US" b="1" dirty="0" err="1" smtClean="0"/>
              <a:t>Wehner</a:t>
            </a:r>
            <a:endParaRPr lang="en-US" b="1" dirty="0" smtClean="0"/>
          </a:p>
          <a:p>
            <a:pPr algn="ctr">
              <a:buNone/>
            </a:pPr>
            <a:r>
              <a:rPr lang="en-US" sz="2000" b="1" u="sng" dirty="0" smtClean="0"/>
              <a:t>New England Women's Basketball Association</a:t>
            </a:r>
            <a:r>
              <a:rPr lang="en-US" sz="2000" b="1" dirty="0" smtClean="0"/>
              <a:t> </a:t>
            </a:r>
          </a:p>
          <a:p>
            <a:pPr algn="ctr">
              <a:buNone/>
            </a:pPr>
            <a:r>
              <a:rPr lang="en-US" sz="2000" dirty="0" smtClean="0"/>
              <a:t>December 15</a:t>
            </a:r>
          </a:p>
          <a:p>
            <a:pPr algn="ctr">
              <a:buNone/>
            </a:pPr>
            <a:r>
              <a:rPr lang="en-US" sz="2000" dirty="0" smtClean="0"/>
              <a:t>February 14</a:t>
            </a:r>
          </a:p>
          <a:p>
            <a:pPr algn="ctr">
              <a:buNone/>
            </a:pPr>
            <a:endParaRPr lang="en-US" sz="2000" b="1" dirty="0" smtClean="0"/>
          </a:p>
          <a:p>
            <a:pPr algn="ctr">
              <a:buNone/>
            </a:pPr>
            <a:r>
              <a:rPr lang="en-US" sz="2000" b="1" u="sng" dirty="0" smtClean="0"/>
              <a:t>Eastern College Athletic Conference</a:t>
            </a:r>
          </a:p>
          <a:p>
            <a:pPr algn="ctr">
              <a:buNone/>
            </a:pPr>
            <a:r>
              <a:rPr lang="en-US" sz="2000" dirty="0" smtClean="0"/>
              <a:t>December 14</a:t>
            </a:r>
          </a:p>
          <a:p>
            <a:pPr algn="ctr">
              <a:buNone/>
            </a:pPr>
            <a:r>
              <a:rPr lang="en-US" sz="2000" dirty="0" smtClean="0"/>
              <a:t>February 15</a:t>
            </a:r>
          </a:p>
          <a:p>
            <a:pPr algn="ctr">
              <a:buNone/>
            </a:pPr>
            <a:r>
              <a:rPr lang="en-US" sz="2000" dirty="0" smtClean="0"/>
              <a:t>February 22 </a:t>
            </a:r>
          </a:p>
          <a:p>
            <a:pPr algn="ctr">
              <a:buNone/>
            </a:pPr>
            <a:endParaRPr lang="en-US" dirty="0" smtClean="0"/>
          </a:p>
          <a:p>
            <a:pPr algn="ctr">
              <a:buNone/>
            </a:pPr>
            <a:r>
              <a:rPr lang="en-US" dirty="0" smtClean="0"/>
              <a:t> </a:t>
            </a:r>
            <a:endParaRPr lang="en-US" dirty="0"/>
          </a:p>
        </p:txBody>
      </p:sp>
      <p:pic>
        <p:nvPicPr>
          <p:cNvPr id="2050" name="Picture 2" descr="C:\Users\Sam Miller\Pictures\2011-02-24 womens basketball\_MG_0233wbball1-11-11.JPG"/>
          <p:cNvPicPr>
            <a:picLocks noChangeAspect="1" noChangeArrowheads="1"/>
          </p:cNvPicPr>
          <p:nvPr/>
        </p:nvPicPr>
        <p:blipFill>
          <a:blip r:embed="rId3" cstate="print"/>
          <a:srcRect/>
          <a:stretch>
            <a:fillRect/>
          </a:stretch>
        </p:blipFill>
        <p:spPr bwMode="auto">
          <a:xfrm>
            <a:off x="5562600" y="1981200"/>
            <a:ext cx="2743200" cy="4114800"/>
          </a:xfrm>
          <a:prstGeom prst="rect">
            <a:avLst/>
          </a:prstGeom>
          <a:noFill/>
        </p:spPr>
      </p:pic>
      <p:pic>
        <p:nvPicPr>
          <p:cNvPr id="28674" name="Picture 2" descr="http://www.ecacsports.com/sports/winter/mbkb/ecac_bkb_logo.jpg?max_width=300"/>
          <p:cNvPicPr>
            <a:picLocks noChangeAspect="1" noChangeArrowheads="1"/>
          </p:cNvPicPr>
          <p:nvPr/>
        </p:nvPicPr>
        <p:blipFill>
          <a:blip r:embed="rId4" cstate="print"/>
          <a:srcRect/>
          <a:stretch>
            <a:fillRect/>
          </a:stretch>
        </p:blipFill>
        <p:spPr bwMode="auto">
          <a:xfrm>
            <a:off x="7010400" y="152400"/>
            <a:ext cx="1836965" cy="1371601"/>
          </a:xfrm>
          <a:prstGeom prst="rect">
            <a:avLst/>
          </a:prstGeom>
          <a:noFill/>
        </p:spPr>
      </p:pic>
      <p:pic>
        <p:nvPicPr>
          <p:cNvPr id="28676" name="Picture 4" descr="NEWBA Logo"/>
          <p:cNvPicPr>
            <a:picLocks noChangeAspect="1" noChangeArrowheads="1"/>
          </p:cNvPicPr>
          <p:nvPr/>
        </p:nvPicPr>
        <p:blipFill>
          <a:blip r:embed="rId5" cstate="print"/>
          <a:srcRect/>
          <a:stretch>
            <a:fillRect/>
          </a:stretch>
        </p:blipFill>
        <p:spPr bwMode="auto">
          <a:xfrm>
            <a:off x="228600" y="152400"/>
            <a:ext cx="1678531" cy="1371600"/>
          </a:xfrm>
          <a:prstGeom prst="rect">
            <a:avLst/>
          </a:prstGeom>
          <a:noFill/>
        </p:spPr>
      </p:pic>
    </p:spTree>
  </p:cSld>
  <p:clrMapOvr>
    <a:masterClrMapping/>
  </p:clrMapOvr>
  <p:transition advClick="0"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fontScale="90000"/>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Blue and Gold Athletes of the Month</a:t>
            </a:r>
            <a:endParaRPr lang="en-US" dirty="0"/>
          </a:p>
        </p:txBody>
      </p:sp>
      <p:sp>
        <p:nvSpPr>
          <p:cNvPr id="4" name="Rectangle 3"/>
          <p:cNvSpPr/>
          <p:nvPr/>
        </p:nvSpPr>
        <p:spPr>
          <a:xfrm>
            <a:off x="6477000" y="6096000"/>
            <a:ext cx="1379095" cy="369332"/>
          </a:xfrm>
          <a:prstGeom prst="rect">
            <a:avLst/>
          </a:prstGeom>
        </p:spPr>
        <p:txBody>
          <a:bodyPr wrap="none">
            <a:spAutoFit/>
          </a:bodyPr>
          <a:lstStyle/>
          <a:p>
            <a:pPr algn="ctr">
              <a:buNone/>
            </a:pPr>
            <a:r>
              <a:rPr lang="en-US" dirty="0" smtClean="0"/>
              <a:t>Jamal Brown</a:t>
            </a:r>
          </a:p>
        </p:txBody>
      </p:sp>
      <p:pic>
        <p:nvPicPr>
          <p:cNvPr id="3074" name="Picture 2" descr="C:\Users\Sam Miller\Pictures\2011-02-24 womens basketball\_MG_0336wbball1-20-11.JPG"/>
          <p:cNvPicPr>
            <a:picLocks noChangeAspect="1" noChangeArrowheads="1"/>
          </p:cNvPicPr>
          <p:nvPr/>
        </p:nvPicPr>
        <p:blipFill>
          <a:blip r:embed="rId3" cstate="print"/>
          <a:srcRect/>
          <a:stretch>
            <a:fillRect/>
          </a:stretch>
        </p:blipFill>
        <p:spPr bwMode="auto">
          <a:xfrm>
            <a:off x="457200" y="1752600"/>
            <a:ext cx="2819400" cy="4229100"/>
          </a:xfrm>
          <a:prstGeom prst="rect">
            <a:avLst/>
          </a:prstGeom>
          <a:noFill/>
        </p:spPr>
      </p:pic>
      <p:pic>
        <p:nvPicPr>
          <p:cNvPr id="3077" name="Picture 5" descr="C:\Users\Sam Miller\Pictures\2011-02-24 mens basketball\_MG_9651mbball12-15-10.JPG"/>
          <p:cNvPicPr>
            <a:picLocks noChangeAspect="1" noChangeArrowheads="1"/>
          </p:cNvPicPr>
          <p:nvPr/>
        </p:nvPicPr>
        <p:blipFill>
          <a:blip r:embed="rId4" cstate="print"/>
          <a:srcRect/>
          <a:stretch>
            <a:fillRect/>
          </a:stretch>
        </p:blipFill>
        <p:spPr bwMode="auto">
          <a:xfrm>
            <a:off x="5562600" y="1752600"/>
            <a:ext cx="2819400" cy="4229100"/>
          </a:xfrm>
          <a:prstGeom prst="rect">
            <a:avLst/>
          </a:prstGeom>
          <a:noFill/>
        </p:spPr>
      </p:pic>
      <p:sp>
        <p:nvSpPr>
          <p:cNvPr id="16" name="Rectangle 15"/>
          <p:cNvSpPr/>
          <p:nvPr/>
        </p:nvSpPr>
        <p:spPr>
          <a:xfrm>
            <a:off x="2667000" y="990600"/>
            <a:ext cx="3947492" cy="584775"/>
          </a:xfrm>
          <a:prstGeom prst="rect">
            <a:avLst/>
          </a:prstGeom>
        </p:spPr>
        <p:txBody>
          <a:bodyPr wrap="none">
            <a:spAutoFit/>
          </a:bodyPr>
          <a:lstStyle/>
          <a:p>
            <a:pPr algn="ctr">
              <a:buNone/>
            </a:pPr>
            <a:r>
              <a:rPr lang="en-US" sz="3200" b="1" i="1" dirty="0" smtClean="0"/>
              <a:t>November/ December</a:t>
            </a:r>
          </a:p>
        </p:txBody>
      </p:sp>
      <p:sp>
        <p:nvSpPr>
          <p:cNvPr id="17" name="Rectangle 16"/>
          <p:cNvSpPr/>
          <p:nvPr/>
        </p:nvSpPr>
        <p:spPr>
          <a:xfrm>
            <a:off x="914400" y="6107668"/>
            <a:ext cx="1602875" cy="369332"/>
          </a:xfrm>
          <a:prstGeom prst="rect">
            <a:avLst/>
          </a:prstGeom>
        </p:spPr>
        <p:txBody>
          <a:bodyPr wrap="none">
            <a:spAutoFit/>
          </a:bodyPr>
          <a:lstStyle/>
          <a:p>
            <a:r>
              <a:rPr lang="en-US" dirty="0" err="1" smtClean="0"/>
              <a:t>Alie</a:t>
            </a:r>
            <a:r>
              <a:rPr lang="en-US" dirty="0" smtClean="0"/>
              <a:t> </a:t>
            </a:r>
            <a:r>
              <a:rPr lang="en-US" dirty="0" err="1" smtClean="0"/>
              <a:t>Dobrovolc</a:t>
            </a:r>
            <a:r>
              <a:rPr lang="en-US" dirty="0" smtClean="0"/>
              <a:t> </a:t>
            </a:r>
            <a:endParaRPr lang="en-US" dirty="0"/>
          </a:p>
        </p:txBody>
      </p:sp>
      <p:pic>
        <p:nvPicPr>
          <p:cNvPr id="9" name="Picture 8" descr="MCLAlogo navy.jpg"/>
          <p:cNvPicPr>
            <a:picLocks noChangeAspect="1"/>
          </p:cNvPicPr>
          <p:nvPr/>
        </p:nvPicPr>
        <p:blipFill>
          <a:blip r:embed="rId5"/>
          <a:stretch>
            <a:fillRect/>
          </a:stretch>
        </p:blipFill>
        <p:spPr>
          <a:xfrm>
            <a:off x="3505200" y="2895600"/>
            <a:ext cx="1798587" cy="1676400"/>
          </a:xfrm>
          <a:prstGeom prst="rect">
            <a:avLst/>
          </a:prstGeom>
        </p:spPr>
      </p:pic>
    </p:spTree>
  </p:cSld>
  <p:clrMapOvr>
    <a:masterClrMapping/>
  </p:clrMapOvr>
  <p:transition advClick="0"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fontScale="90000"/>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Blue and Gold Athletes of the Month</a:t>
            </a:r>
            <a:endParaRPr lang="en-US" dirty="0"/>
          </a:p>
        </p:txBody>
      </p:sp>
      <p:sp>
        <p:nvSpPr>
          <p:cNvPr id="5" name="Rectangle 4"/>
          <p:cNvSpPr/>
          <p:nvPr/>
        </p:nvSpPr>
        <p:spPr>
          <a:xfrm>
            <a:off x="6096000" y="6019800"/>
            <a:ext cx="1606787" cy="369332"/>
          </a:xfrm>
          <a:prstGeom prst="rect">
            <a:avLst/>
          </a:prstGeom>
        </p:spPr>
        <p:txBody>
          <a:bodyPr wrap="square">
            <a:spAutoFit/>
          </a:bodyPr>
          <a:lstStyle/>
          <a:p>
            <a:pPr algn="ctr"/>
            <a:r>
              <a:rPr lang="en-US" dirty="0" smtClean="0"/>
              <a:t>Jon Greenberg </a:t>
            </a:r>
            <a:endParaRPr lang="en-US" dirty="0"/>
          </a:p>
        </p:txBody>
      </p:sp>
      <p:pic>
        <p:nvPicPr>
          <p:cNvPr id="3076" name="Picture 4" descr="C:\Users\Sam Miller\Pictures\2011-02-24 womens basketball\_MG_1636wbball2-8-11.JPG"/>
          <p:cNvPicPr>
            <a:picLocks noChangeAspect="1" noChangeArrowheads="1"/>
          </p:cNvPicPr>
          <p:nvPr/>
        </p:nvPicPr>
        <p:blipFill>
          <a:blip r:embed="rId3" cstate="print"/>
          <a:srcRect/>
          <a:stretch>
            <a:fillRect/>
          </a:stretch>
        </p:blipFill>
        <p:spPr bwMode="auto">
          <a:xfrm>
            <a:off x="685800" y="1676400"/>
            <a:ext cx="2743200" cy="4114800"/>
          </a:xfrm>
          <a:prstGeom prst="rect">
            <a:avLst/>
          </a:prstGeom>
          <a:noFill/>
        </p:spPr>
      </p:pic>
      <p:pic>
        <p:nvPicPr>
          <p:cNvPr id="3078" name="Picture 6" descr="C:\Users\Sam Miller\Pictures\2011-02-24 mens basketball\_MG_9748mbball12-15-10.JPG"/>
          <p:cNvPicPr>
            <a:picLocks noChangeAspect="1" noChangeArrowheads="1"/>
          </p:cNvPicPr>
          <p:nvPr/>
        </p:nvPicPr>
        <p:blipFill>
          <a:blip r:embed="rId4" cstate="print"/>
          <a:srcRect/>
          <a:stretch>
            <a:fillRect/>
          </a:stretch>
        </p:blipFill>
        <p:spPr bwMode="auto">
          <a:xfrm>
            <a:off x="5638857" y="1752600"/>
            <a:ext cx="2717341" cy="4076518"/>
          </a:xfrm>
          <a:prstGeom prst="rect">
            <a:avLst/>
          </a:prstGeom>
          <a:noFill/>
        </p:spPr>
      </p:pic>
      <p:sp>
        <p:nvSpPr>
          <p:cNvPr id="13" name="Rectangle 12"/>
          <p:cNvSpPr/>
          <p:nvPr/>
        </p:nvSpPr>
        <p:spPr>
          <a:xfrm>
            <a:off x="3808198" y="990600"/>
            <a:ext cx="1525802" cy="584775"/>
          </a:xfrm>
          <a:prstGeom prst="rect">
            <a:avLst/>
          </a:prstGeom>
        </p:spPr>
        <p:txBody>
          <a:bodyPr wrap="none">
            <a:spAutoFit/>
          </a:bodyPr>
          <a:lstStyle/>
          <a:p>
            <a:r>
              <a:rPr lang="en-US" sz="3200" b="1" i="1" dirty="0" smtClean="0"/>
              <a:t>January</a:t>
            </a:r>
            <a:endParaRPr lang="en-US" sz="3200" i="1" dirty="0"/>
          </a:p>
        </p:txBody>
      </p:sp>
      <p:sp>
        <p:nvSpPr>
          <p:cNvPr id="15" name="Rectangle 14"/>
          <p:cNvSpPr/>
          <p:nvPr/>
        </p:nvSpPr>
        <p:spPr>
          <a:xfrm>
            <a:off x="1219200" y="6031468"/>
            <a:ext cx="1352806" cy="369332"/>
          </a:xfrm>
          <a:prstGeom prst="rect">
            <a:avLst/>
          </a:prstGeom>
        </p:spPr>
        <p:txBody>
          <a:bodyPr wrap="none">
            <a:spAutoFit/>
          </a:bodyPr>
          <a:lstStyle/>
          <a:p>
            <a:r>
              <a:rPr lang="en-US" dirty="0" smtClean="0"/>
              <a:t>Jen </a:t>
            </a:r>
            <a:r>
              <a:rPr lang="en-US" dirty="0" err="1" smtClean="0"/>
              <a:t>Wehner</a:t>
            </a:r>
            <a:r>
              <a:rPr lang="en-US" dirty="0" smtClean="0"/>
              <a:t> </a:t>
            </a:r>
            <a:endParaRPr lang="en-US" dirty="0"/>
          </a:p>
        </p:txBody>
      </p:sp>
      <p:pic>
        <p:nvPicPr>
          <p:cNvPr id="8" name="Picture 7" descr="MCLAlogo navy.jpg"/>
          <p:cNvPicPr>
            <a:picLocks noChangeAspect="1"/>
          </p:cNvPicPr>
          <p:nvPr/>
        </p:nvPicPr>
        <p:blipFill>
          <a:blip r:embed="rId5"/>
          <a:stretch>
            <a:fillRect/>
          </a:stretch>
        </p:blipFill>
        <p:spPr>
          <a:xfrm>
            <a:off x="3657600" y="2895600"/>
            <a:ext cx="1798587" cy="1676400"/>
          </a:xfrm>
          <a:prstGeom prst="rect">
            <a:avLst/>
          </a:prstGeom>
        </p:spPr>
      </p:pic>
    </p:spTree>
  </p:cSld>
  <p:clrMapOvr>
    <a:masterClrMapping/>
  </p:clrMapOvr>
  <p:transition advClick="0"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fontScale="90000"/>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Blue and Gold Athletes of the Month</a:t>
            </a:r>
            <a:endParaRPr lang="en-US" dirty="0"/>
          </a:p>
        </p:txBody>
      </p:sp>
      <p:sp>
        <p:nvSpPr>
          <p:cNvPr id="6" name="Rectangle 5"/>
          <p:cNvSpPr/>
          <p:nvPr/>
        </p:nvSpPr>
        <p:spPr>
          <a:xfrm>
            <a:off x="1295400" y="6096000"/>
            <a:ext cx="1519198" cy="369332"/>
          </a:xfrm>
          <a:prstGeom prst="rect">
            <a:avLst/>
          </a:prstGeom>
        </p:spPr>
        <p:txBody>
          <a:bodyPr wrap="none">
            <a:spAutoFit/>
          </a:bodyPr>
          <a:lstStyle/>
          <a:p>
            <a:pPr algn="ctr"/>
            <a:r>
              <a:rPr lang="en-US" dirty="0" smtClean="0"/>
              <a:t>Lucy Tremblay</a:t>
            </a:r>
            <a:endParaRPr lang="en-US" dirty="0"/>
          </a:p>
        </p:txBody>
      </p:sp>
      <p:pic>
        <p:nvPicPr>
          <p:cNvPr id="3075" name="Picture 3" descr="C:\Users\Sam Miller\Pictures\2011-02-24 womens basketball\_MG_3599wbball2-19-11.JPG"/>
          <p:cNvPicPr>
            <a:picLocks noChangeAspect="1" noChangeArrowheads="1"/>
          </p:cNvPicPr>
          <p:nvPr/>
        </p:nvPicPr>
        <p:blipFill>
          <a:blip r:embed="rId3" cstate="print"/>
          <a:srcRect/>
          <a:stretch>
            <a:fillRect/>
          </a:stretch>
        </p:blipFill>
        <p:spPr bwMode="auto">
          <a:xfrm>
            <a:off x="762000" y="1752599"/>
            <a:ext cx="2743534" cy="4114771"/>
          </a:xfrm>
          <a:prstGeom prst="rect">
            <a:avLst/>
          </a:prstGeom>
          <a:noFill/>
        </p:spPr>
      </p:pic>
      <p:sp>
        <p:nvSpPr>
          <p:cNvPr id="18" name="Rectangle 17"/>
          <p:cNvSpPr/>
          <p:nvPr/>
        </p:nvSpPr>
        <p:spPr>
          <a:xfrm>
            <a:off x="3581400" y="990600"/>
            <a:ext cx="1702325" cy="584775"/>
          </a:xfrm>
          <a:prstGeom prst="rect">
            <a:avLst/>
          </a:prstGeom>
        </p:spPr>
        <p:txBody>
          <a:bodyPr wrap="none">
            <a:spAutoFit/>
          </a:bodyPr>
          <a:lstStyle/>
          <a:p>
            <a:pPr algn="ctr"/>
            <a:r>
              <a:rPr lang="en-US" sz="3200" b="1" i="1" dirty="0" smtClean="0"/>
              <a:t>February</a:t>
            </a:r>
          </a:p>
        </p:txBody>
      </p:sp>
      <p:sp>
        <p:nvSpPr>
          <p:cNvPr id="19" name="Rectangle 18"/>
          <p:cNvSpPr/>
          <p:nvPr/>
        </p:nvSpPr>
        <p:spPr>
          <a:xfrm>
            <a:off x="6019800" y="6096000"/>
            <a:ext cx="1863908" cy="369332"/>
          </a:xfrm>
          <a:prstGeom prst="rect">
            <a:avLst/>
          </a:prstGeom>
        </p:spPr>
        <p:txBody>
          <a:bodyPr wrap="none">
            <a:spAutoFit/>
          </a:bodyPr>
          <a:lstStyle/>
          <a:p>
            <a:r>
              <a:rPr lang="en-US" dirty="0" smtClean="0"/>
              <a:t>Brendan </a:t>
            </a:r>
            <a:r>
              <a:rPr lang="en-US" dirty="0" err="1" smtClean="0"/>
              <a:t>Kordana</a:t>
            </a:r>
            <a:r>
              <a:rPr lang="en-US" dirty="0" smtClean="0"/>
              <a:t> </a:t>
            </a:r>
            <a:endParaRPr lang="en-US" dirty="0"/>
          </a:p>
        </p:txBody>
      </p:sp>
      <p:pic>
        <p:nvPicPr>
          <p:cNvPr id="20" name="Picture 19" descr="_MG_1278mbball1-29-11.JPG"/>
          <p:cNvPicPr>
            <a:picLocks noChangeAspect="1"/>
          </p:cNvPicPr>
          <p:nvPr/>
        </p:nvPicPr>
        <p:blipFill>
          <a:blip r:embed="rId4" cstate="print"/>
          <a:stretch>
            <a:fillRect/>
          </a:stretch>
        </p:blipFill>
        <p:spPr>
          <a:xfrm>
            <a:off x="5486400" y="1752600"/>
            <a:ext cx="2768600" cy="4152900"/>
          </a:xfrm>
          <a:prstGeom prst="rect">
            <a:avLst/>
          </a:prstGeom>
        </p:spPr>
      </p:pic>
      <p:pic>
        <p:nvPicPr>
          <p:cNvPr id="8" name="Picture 7" descr="MCLAlogo navy.jpg"/>
          <p:cNvPicPr>
            <a:picLocks noChangeAspect="1"/>
          </p:cNvPicPr>
          <p:nvPr/>
        </p:nvPicPr>
        <p:blipFill>
          <a:blip r:embed="rId5"/>
          <a:stretch>
            <a:fillRect/>
          </a:stretch>
        </p:blipFill>
        <p:spPr>
          <a:xfrm>
            <a:off x="3581400" y="2895600"/>
            <a:ext cx="1798587" cy="1676400"/>
          </a:xfrm>
          <a:prstGeom prst="rect">
            <a:avLst/>
          </a:prstGeom>
        </p:spPr>
      </p:pic>
    </p:spTree>
  </p:cSld>
  <p:clrMapOvr>
    <a:masterClrMapping/>
  </p:clrMapOvr>
  <p:transition advClick="0"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lstStyle/>
          <a:p>
            <a:r>
              <a:rPr lang="en-US" b="1" u="sng" dirty="0" smtClean="0">
                <a:ln w="17780" cmpd="sng">
                  <a:solidFill>
                    <a:srgbClr val="FFFFFF"/>
                  </a:solidFill>
                  <a:prstDash val="solid"/>
                  <a:miter lim="800000"/>
                </a:ln>
                <a:solidFill>
                  <a:srgbClr val="FFFF00"/>
                </a:solidFill>
                <a:effectLst>
                  <a:outerShdw blurRad="50800" algn="tl" rotWithShape="0">
                    <a:srgbClr val="000000"/>
                  </a:outerShdw>
                </a:effectLst>
              </a:rPr>
              <a:t>All Tournament Teams</a:t>
            </a:r>
            <a:endParaRPr lang="en-US" u="sng" dirty="0"/>
          </a:p>
        </p:txBody>
      </p:sp>
      <p:pic>
        <p:nvPicPr>
          <p:cNvPr id="1026" name="Picture 2" descr="C:\Users\Sam Miller\Pictures\2011-02-24 mens basketball\_MG_0660mbball1-20-11.JPG"/>
          <p:cNvPicPr>
            <a:picLocks noChangeAspect="1" noChangeArrowheads="1"/>
          </p:cNvPicPr>
          <p:nvPr/>
        </p:nvPicPr>
        <p:blipFill>
          <a:blip r:embed="rId3" cstate="print"/>
          <a:srcRect/>
          <a:stretch>
            <a:fillRect/>
          </a:stretch>
        </p:blipFill>
        <p:spPr bwMode="auto">
          <a:xfrm>
            <a:off x="6754638" y="911602"/>
            <a:ext cx="1779762" cy="2669798"/>
          </a:xfrm>
          <a:prstGeom prst="rect">
            <a:avLst/>
          </a:prstGeom>
          <a:noFill/>
        </p:spPr>
      </p:pic>
      <p:pic>
        <p:nvPicPr>
          <p:cNvPr id="1027" name="Picture 3" descr="C:\Users\Sam Miller\Pictures\2011-02-24 mens basketball\_MG_1379mbball1-29-11.JPG"/>
          <p:cNvPicPr>
            <a:picLocks noChangeAspect="1" noChangeArrowheads="1"/>
          </p:cNvPicPr>
          <p:nvPr/>
        </p:nvPicPr>
        <p:blipFill>
          <a:blip r:embed="rId4" cstate="print"/>
          <a:srcRect/>
          <a:stretch>
            <a:fillRect/>
          </a:stretch>
        </p:blipFill>
        <p:spPr bwMode="auto">
          <a:xfrm>
            <a:off x="762000" y="914400"/>
            <a:ext cx="1684338" cy="2526362"/>
          </a:xfrm>
          <a:prstGeom prst="rect">
            <a:avLst/>
          </a:prstGeom>
          <a:noFill/>
        </p:spPr>
      </p:pic>
      <p:pic>
        <p:nvPicPr>
          <p:cNvPr id="1028" name="Picture 4" descr="C:\Users\Sam Miller\Pictures\2011-02-24 mens basketball\_MG_1858mbball2-8-11.JPG"/>
          <p:cNvPicPr>
            <a:picLocks noChangeAspect="1" noChangeArrowheads="1"/>
          </p:cNvPicPr>
          <p:nvPr/>
        </p:nvPicPr>
        <p:blipFill>
          <a:blip r:embed="rId5" cstate="print"/>
          <a:srcRect/>
          <a:stretch>
            <a:fillRect/>
          </a:stretch>
        </p:blipFill>
        <p:spPr bwMode="auto">
          <a:xfrm>
            <a:off x="3810000" y="914400"/>
            <a:ext cx="1842320" cy="2600324"/>
          </a:xfrm>
          <a:prstGeom prst="rect">
            <a:avLst/>
          </a:prstGeom>
          <a:noFill/>
        </p:spPr>
      </p:pic>
      <p:pic>
        <p:nvPicPr>
          <p:cNvPr id="1029" name="Picture 5" descr="C:\Users\Sam Miller\Pictures\2011-02-24 womens basketball\_MG_0210wbball12-11-10.JPG"/>
          <p:cNvPicPr>
            <a:picLocks noChangeAspect="1" noChangeArrowheads="1"/>
          </p:cNvPicPr>
          <p:nvPr/>
        </p:nvPicPr>
        <p:blipFill>
          <a:blip r:embed="rId6" cstate="print"/>
          <a:srcRect/>
          <a:stretch>
            <a:fillRect/>
          </a:stretch>
        </p:blipFill>
        <p:spPr bwMode="auto">
          <a:xfrm>
            <a:off x="6184900" y="3962400"/>
            <a:ext cx="1816100" cy="2724150"/>
          </a:xfrm>
          <a:prstGeom prst="rect">
            <a:avLst/>
          </a:prstGeom>
          <a:noFill/>
        </p:spPr>
      </p:pic>
      <p:pic>
        <p:nvPicPr>
          <p:cNvPr id="1030" name="Picture 6" descr="C:\Users\Sam Miller\Pictures\2011-02-24 womens basketball\_MG_0433wbball1-20-11.JPG"/>
          <p:cNvPicPr>
            <a:picLocks noChangeAspect="1" noChangeArrowheads="1"/>
          </p:cNvPicPr>
          <p:nvPr/>
        </p:nvPicPr>
        <p:blipFill>
          <a:blip r:embed="rId7" cstate="print"/>
          <a:srcRect/>
          <a:stretch>
            <a:fillRect/>
          </a:stretch>
        </p:blipFill>
        <p:spPr bwMode="auto">
          <a:xfrm>
            <a:off x="1437428" y="3962400"/>
            <a:ext cx="1839172" cy="2759076"/>
          </a:xfrm>
          <a:prstGeom prst="rect">
            <a:avLst/>
          </a:prstGeom>
          <a:noFill/>
        </p:spPr>
      </p:pic>
      <p:pic>
        <p:nvPicPr>
          <p:cNvPr id="17" name="Picture 16" descr="mc.jpg"/>
          <p:cNvPicPr>
            <a:picLocks noChangeAspect="1"/>
          </p:cNvPicPr>
          <p:nvPr/>
        </p:nvPicPr>
        <p:blipFill>
          <a:blip r:embed="rId8"/>
          <a:stretch>
            <a:fillRect/>
          </a:stretch>
        </p:blipFill>
        <p:spPr>
          <a:xfrm>
            <a:off x="3505200" y="4419600"/>
            <a:ext cx="2535621" cy="1143000"/>
          </a:xfrm>
          <a:prstGeom prst="rect">
            <a:avLst/>
          </a:prstGeom>
        </p:spPr>
      </p:pic>
    </p:spTree>
  </p:cSld>
  <p:clrMapOvr>
    <a:masterClrMapping/>
  </p:clrMapOvr>
  <p:transition advClick="0"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Tri State Shootout</a:t>
            </a:r>
            <a:b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br>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Most Outstanding Player</a:t>
            </a:r>
            <a:endParaRPr lang="en-US" dirty="0"/>
          </a:p>
        </p:txBody>
      </p:sp>
      <p:pic>
        <p:nvPicPr>
          <p:cNvPr id="2050" name="Picture 2" descr="C:\Users\Sam Miller\Pictures\2011-02-24 mens basketball\_MG_1752mbball2-8-11.JPG"/>
          <p:cNvPicPr>
            <a:picLocks noChangeAspect="1" noChangeArrowheads="1"/>
          </p:cNvPicPr>
          <p:nvPr/>
        </p:nvPicPr>
        <p:blipFill>
          <a:blip r:embed="rId3" cstate="print"/>
          <a:srcRect/>
          <a:stretch>
            <a:fillRect/>
          </a:stretch>
        </p:blipFill>
        <p:spPr bwMode="auto">
          <a:xfrm>
            <a:off x="3124202" y="1828800"/>
            <a:ext cx="2743198" cy="4114298"/>
          </a:xfrm>
          <a:prstGeom prst="rect">
            <a:avLst/>
          </a:prstGeom>
          <a:noFill/>
        </p:spPr>
      </p:pic>
      <p:pic>
        <p:nvPicPr>
          <p:cNvPr id="6" name="Picture 5" descr="oval.jpg"/>
          <p:cNvPicPr>
            <a:picLocks noChangeAspect="1"/>
          </p:cNvPicPr>
          <p:nvPr/>
        </p:nvPicPr>
        <p:blipFill>
          <a:blip r:embed="rId4" cstate="print"/>
          <a:stretch>
            <a:fillRect/>
          </a:stretch>
        </p:blipFill>
        <p:spPr>
          <a:xfrm>
            <a:off x="685800" y="2895600"/>
            <a:ext cx="2075688" cy="1499616"/>
          </a:xfrm>
          <a:prstGeom prst="rect">
            <a:avLst/>
          </a:prstGeom>
        </p:spPr>
      </p:pic>
      <p:pic>
        <p:nvPicPr>
          <p:cNvPr id="7" name="Picture 6" descr="oval.jpg"/>
          <p:cNvPicPr>
            <a:picLocks noChangeAspect="1"/>
          </p:cNvPicPr>
          <p:nvPr/>
        </p:nvPicPr>
        <p:blipFill>
          <a:blip r:embed="rId4" cstate="print"/>
          <a:stretch>
            <a:fillRect/>
          </a:stretch>
        </p:blipFill>
        <p:spPr>
          <a:xfrm>
            <a:off x="6324600" y="2895600"/>
            <a:ext cx="2075688" cy="1499616"/>
          </a:xfrm>
          <a:prstGeom prst="rect">
            <a:avLst/>
          </a:prstGeom>
        </p:spPr>
      </p:pic>
    </p:spTree>
  </p:cSld>
  <p:clrMapOvr>
    <a:masterClrMapping/>
  </p:clrMapOvr>
  <p:transition advClick="0"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Tri-State Shootout</a:t>
            </a:r>
            <a:endParaRPr lang="en-US" dirty="0"/>
          </a:p>
        </p:txBody>
      </p:sp>
      <p:sp>
        <p:nvSpPr>
          <p:cNvPr id="3" name="Content Placeholder 2"/>
          <p:cNvSpPr>
            <a:spLocks noGrp="1"/>
          </p:cNvSpPr>
          <p:nvPr>
            <p:ph idx="1"/>
          </p:nvPr>
        </p:nvSpPr>
        <p:spPr>
          <a:xfrm>
            <a:off x="152400" y="1295401"/>
            <a:ext cx="8763000" cy="2590799"/>
          </a:xfrm>
        </p:spPr>
        <p:txBody>
          <a:bodyPr>
            <a:normAutofit/>
          </a:bodyPr>
          <a:lstStyle/>
          <a:p>
            <a:pPr algn="ctr">
              <a:buNone/>
            </a:pPr>
            <a:r>
              <a:rPr lang="en-US" sz="2300" dirty="0" smtClean="0">
                <a:latin typeface="Arial" pitchFamily="34" charset="0"/>
                <a:cs typeface="Arial" pitchFamily="34" charset="0"/>
              </a:rPr>
              <a:t>MCLA Men's Basketball won the 2nd annual Tri-State Shootout</a:t>
            </a:r>
          </a:p>
          <a:p>
            <a:pPr algn="ctr">
              <a:buNone/>
            </a:pPr>
            <a:endParaRPr lang="en-US" sz="2300" dirty="0" smtClean="0">
              <a:latin typeface="Arial" pitchFamily="34" charset="0"/>
              <a:cs typeface="Arial" pitchFamily="34" charset="0"/>
            </a:endParaRPr>
          </a:p>
          <a:p>
            <a:pPr algn="ctr">
              <a:buNone/>
            </a:pPr>
            <a:r>
              <a:rPr lang="en-US" sz="2300" dirty="0" smtClean="0">
                <a:latin typeface="Arial" pitchFamily="34" charset="0"/>
                <a:cs typeface="Arial" pitchFamily="34" charset="0"/>
              </a:rPr>
              <a:t>MCLA, Southern Vermont College, RPI, and the College of St. Joseph's (VT) competed in the Shootout</a:t>
            </a:r>
          </a:p>
          <a:p>
            <a:pPr algn="ctr">
              <a:buNone/>
            </a:pPr>
            <a:r>
              <a:rPr lang="en-US" sz="2300" b="1" dirty="0" smtClean="0">
                <a:latin typeface="Arial" pitchFamily="34" charset="0"/>
                <a:cs typeface="Arial" pitchFamily="34" charset="0"/>
              </a:rPr>
              <a:t> </a:t>
            </a:r>
          </a:p>
          <a:p>
            <a:pPr algn="ctr">
              <a:buNone/>
            </a:pPr>
            <a:r>
              <a:rPr lang="en-US" sz="2300" dirty="0" smtClean="0">
                <a:latin typeface="Arial" pitchFamily="34" charset="0"/>
                <a:cs typeface="Arial" pitchFamily="34" charset="0"/>
              </a:rPr>
              <a:t>MCLA defeated St. Joseph’s and RPI to claim the tournament title</a:t>
            </a:r>
            <a:endParaRPr lang="en-US" sz="2300" dirty="0">
              <a:latin typeface="Arial" pitchFamily="34" charset="0"/>
              <a:cs typeface="Arial" pitchFamily="34" charset="0"/>
            </a:endParaRPr>
          </a:p>
        </p:txBody>
      </p:sp>
      <p:pic>
        <p:nvPicPr>
          <p:cNvPr id="5" name="Picture 4" descr="_MG_9927mbball12-4-10.JPG"/>
          <p:cNvPicPr>
            <a:picLocks noChangeAspect="1"/>
          </p:cNvPicPr>
          <p:nvPr/>
        </p:nvPicPr>
        <p:blipFill>
          <a:blip r:embed="rId3" cstate="print"/>
          <a:srcRect t="18919" b="6081"/>
          <a:stretch>
            <a:fillRect/>
          </a:stretch>
        </p:blipFill>
        <p:spPr>
          <a:xfrm>
            <a:off x="1981200" y="3886200"/>
            <a:ext cx="5638800" cy="2819400"/>
          </a:xfrm>
          <a:prstGeom prst="rect">
            <a:avLst/>
          </a:prstGeom>
        </p:spPr>
      </p:pic>
    </p:spTree>
  </p:cSld>
  <p:clrMapOvr>
    <a:masterClrMapping/>
  </p:clrMapOvr>
  <p:transition advClick="0"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40thAnniversaryLogo.jpg"/>
          <p:cNvPicPr>
            <a:picLocks noChangeAspect="1"/>
          </p:cNvPicPr>
          <p:nvPr/>
        </p:nvPicPr>
        <p:blipFill>
          <a:blip r:embed="rId3" cstate="print"/>
          <a:stretch>
            <a:fillRect/>
          </a:stretch>
        </p:blipFill>
        <p:spPr>
          <a:xfrm>
            <a:off x="1828800" y="1828800"/>
            <a:ext cx="5314426" cy="3200400"/>
          </a:xfrm>
          <a:prstGeom prst="ellipse">
            <a:avLst/>
          </a:prstGeom>
          <a:ln>
            <a:noFill/>
          </a:ln>
          <a:effectLst>
            <a:softEdge rad="112500"/>
          </a:effectLst>
        </p:spPr>
      </p:pic>
      <p:sp>
        <p:nvSpPr>
          <p:cNvPr id="2" name="Title 1"/>
          <p:cNvSpPr>
            <a:spLocks noGrp="1"/>
          </p:cNvSpPr>
          <p:nvPr>
            <p:ph type="title"/>
          </p:nvPr>
        </p:nvSpPr>
        <p:spPr>
          <a:xfrm>
            <a:off x="457200" y="-152400"/>
            <a:ext cx="8229600" cy="1143000"/>
          </a:xfrm>
        </p:spPr>
        <p:txBody>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MASCAC Honors</a:t>
            </a:r>
            <a:endParaRPr lang="en-US" dirty="0"/>
          </a:p>
        </p:txBody>
      </p:sp>
      <p:pic>
        <p:nvPicPr>
          <p:cNvPr id="10241" name="Picture 1" descr="C:\Users\Sam Miller\Pictures\2011-02-24 mens basketball\_MG_9538mbball12-3-10.JPG"/>
          <p:cNvPicPr>
            <a:picLocks noChangeAspect="1" noChangeArrowheads="1"/>
          </p:cNvPicPr>
          <p:nvPr/>
        </p:nvPicPr>
        <p:blipFill>
          <a:blip r:embed="rId4" cstate="print"/>
          <a:srcRect/>
          <a:stretch>
            <a:fillRect/>
          </a:stretch>
        </p:blipFill>
        <p:spPr bwMode="auto">
          <a:xfrm>
            <a:off x="127000" y="3771900"/>
            <a:ext cx="1854200" cy="2781300"/>
          </a:xfrm>
          <a:prstGeom prst="rect">
            <a:avLst/>
          </a:prstGeom>
          <a:noFill/>
        </p:spPr>
      </p:pic>
      <p:sp>
        <p:nvSpPr>
          <p:cNvPr id="5" name="Rectangle 4"/>
          <p:cNvSpPr/>
          <p:nvPr/>
        </p:nvSpPr>
        <p:spPr>
          <a:xfrm>
            <a:off x="1752600" y="5486400"/>
            <a:ext cx="1828800" cy="646331"/>
          </a:xfrm>
          <a:prstGeom prst="rect">
            <a:avLst/>
          </a:prstGeom>
        </p:spPr>
        <p:txBody>
          <a:bodyPr wrap="square">
            <a:spAutoFit/>
          </a:bodyPr>
          <a:lstStyle/>
          <a:p>
            <a:pPr algn="ctr">
              <a:buNone/>
            </a:pPr>
            <a:r>
              <a:rPr lang="en-US" dirty="0" smtClean="0"/>
              <a:t>Chris Harris</a:t>
            </a:r>
          </a:p>
          <a:p>
            <a:pPr algn="ctr">
              <a:buNone/>
            </a:pPr>
            <a:r>
              <a:rPr lang="en-US" dirty="0" smtClean="0"/>
              <a:t>2</a:t>
            </a:r>
            <a:r>
              <a:rPr lang="en-US" baseline="30000" dirty="0" smtClean="0"/>
              <a:t>nd</a:t>
            </a:r>
            <a:r>
              <a:rPr lang="en-US" dirty="0" smtClean="0"/>
              <a:t> Team  </a:t>
            </a:r>
            <a:endParaRPr lang="en-US" dirty="0"/>
          </a:p>
        </p:txBody>
      </p:sp>
      <p:sp>
        <p:nvSpPr>
          <p:cNvPr id="6" name="Rectangle 5"/>
          <p:cNvSpPr/>
          <p:nvPr/>
        </p:nvSpPr>
        <p:spPr>
          <a:xfrm>
            <a:off x="5334000" y="990600"/>
            <a:ext cx="1606787" cy="646331"/>
          </a:xfrm>
          <a:prstGeom prst="rect">
            <a:avLst/>
          </a:prstGeom>
        </p:spPr>
        <p:txBody>
          <a:bodyPr wrap="none">
            <a:spAutoFit/>
          </a:bodyPr>
          <a:lstStyle/>
          <a:p>
            <a:pPr algn="ctr">
              <a:buNone/>
            </a:pPr>
            <a:r>
              <a:rPr lang="en-US" dirty="0" smtClean="0"/>
              <a:t>Jon Greenberg </a:t>
            </a:r>
          </a:p>
          <a:p>
            <a:pPr algn="ctr">
              <a:buNone/>
            </a:pPr>
            <a:r>
              <a:rPr lang="en-US" dirty="0" smtClean="0"/>
              <a:t>1</a:t>
            </a:r>
            <a:r>
              <a:rPr lang="en-US" baseline="30000" dirty="0" smtClean="0"/>
              <a:t>st</a:t>
            </a:r>
            <a:r>
              <a:rPr lang="en-US" dirty="0" smtClean="0"/>
              <a:t> Team</a:t>
            </a:r>
          </a:p>
        </p:txBody>
      </p:sp>
      <p:pic>
        <p:nvPicPr>
          <p:cNvPr id="10242" name="Picture 2" descr="C:\Users\Sam Miller\Pictures\2011-02-24 mens basketball\_MG_9677mbball12-4-10.JPG"/>
          <p:cNvPicPr>
            <a:picLocks noChangeAspect="1" noChangeArrowheads="1"/>
          </p:cNvPicPr>
          <p:nvPr/>
        </p:nvPicPr>
        <p:blipFill>
          <a:blip r:embed="rId5" cstate="print"/>
          <a:srcRect/>
          <a:stretch>
            <a:fillRect/>
          </a:stretch>
        </p:blipFill>
        <p:spPr bwMode="auto">
          <a:xfrm>
            <a:off x="7010400" y="457200"/>
            <a:ext cx="1905000" cy="2857500"/>
          </a:xfrm>
          <a:prstGeom prst="rect">
            <a:avLst/>
          </a:prstGeom>
          <a:noFill/>
        </p:spPr>
      </p:pic>
      <p:pic>
        <p:nvPicPr>
          <p:cNvPr id="10243" name="Picture 3" descr="C:\Users\Sam Miller\Pictures\2011-02-24 womens basketball\_MG_9163wbball11-23-10.JPG"/>
          <p:cNvPicPr>
            <a:picLocks noChangeAspect="1" noChangeArrowheads="1"/>
          </p:cNvPicPr>
          <p:nvPr/>
        </p:nvPicPr>
        <p:blipFill>
          <a:blip r:embed="rId6" cstate="print"/>
          <a:srcRect/>
          <a:stretch>
            <a:fillRect/>
          </a:stretch>
        </p:blipFill>
        <p:spPr bwMode="auto">
          <a:xfrm>
            <a:off x="101600" y="533400"/>
            <a:ext cx="1879600" cy="2819400"/>
          </a:xfrm>
          <a:prstGeom prst="rect">
            <a:avLst/>
          </a:prstGeom>
          <a:noFill/>
        </p:spPr>
      </p:pic>
      <p:pic>
        <p:nvPicPr>
          <p:cNvPr id="10244" name="Picture 4" descr="C:\Users\Sam Miller\Pictures\2011-02-24 womens basketball\_MG_3526wbball2-19-11.JPG"/>
          <p:cNvPicPr>
            <a:picLocks noChangeAspect="1" noChangeArrowheads="1"/>
          </p:cNvPicPr>
          <p:nvPr/>
        </p:nvPicPr>
        <p:blipFill>
          <a:blip r:embed="rId7" cstate="print"/>
          <a:srcRect/>
          <a:stretch>
            <a:fillRect/>
          </a:stretch>
        </p:blipFill>
        <p:spPr bwMode="auto">
          <a:xfrm>
            <a:off x="7010400" y="3657600"/>
            <a:ext cx="1981200" cy="2971800"/>
          </a:xfrm>
          <a:prstGeom prst="rect">
            <a:avLst/>
          </a:prstGeom>
          <a:noFill/>
        </p:spPr>
      </p:pic>
      <p:sp>
        <p:nvSpPr>
          <p:cNvPr id="11" name="Rectangle 10"/>
          <p:cNvSpPr/>
          <p:nvPr/>
        </p:nvSpPr>
        <p:spPr>
          <a:xfrm>
            <a:off x="5715000" y="5562600"/>
            <a:ext cx="1299908" cy="646331"/>
          </a:xfrm>
          <a:prstGeom prst="rect">
            <a:avLst/>
          </a:prstGeom>
        </p:spPr>
        <p:txBody>
          <a:bodyPr wrap="none">
            <a:spAutoFit/>
          </a:bodyPr>
          <a:lstStyle/>
          <a:p>
            <a:pPr algn="ctr"/>
            <a:r>
              <a:rPr lang="en-US" dirty="0" smtClean="0"/>
              <a:t>Jen </a:t>
            </a:r>
            <a:r>
              <a:rPr lang="en-US" dirty="0" err="1" smtClean="0"/>
              <a:t>Wehner</a:t>
            </a:r>
            <a:endParaRPr lang="en-US" dirty="0" smtClean="0"/>
          </a:p>
          <a:p>
            <a:pPr algn="ctr"/>
            <a:r>
              <a:rPr lang="en-US" dirty="0" smtClean="0"/>
              <a:t>1</a:t>
            </a:r>
            <a:r>
              <a:rPr lang="en-US" baseline="30000" dirty="0" smtClean="0"/>
              <a:t>st</a:t>
            </a:r>
            <a:r>
              <a:rPr lang="en-US" dirty="0" smtClean="0"/>
              <a:t> Team  </a:t>
            </a:r>
            <a:endParaRPr lang="en-US" dirty="0"/>
          </a:p>
        </p:txBody>
      </p:sp>
      <p:sp>
        <p:nvSpPr>
          <p:cNvPr id="13" name="Rectangle 12"/>
          <p:cNvSpPr/>
          <p:nvPr/>
        </p:nvSpPr>
        <p:spPr>
          <a:xfrm>
            <a:off x="2057400" y="990600"/>
            <a:ext cx="1549976" cy="646331"/>
          </a:xfrm>
          <a:prstGeom prst="rect">
            <a:avLst/>
          </a:prstGeom>
        </p:spPr>
        <p:txBody>
          <a:bodyPr wrap="none">
            <a:spAutoFit/>
          </a:bodyPr>
          <a:lstStyle/>
          <a:p>
            <a:pPr algn="ctr"/>
            <a:r>
              <a:rPr lang="en-US" dirty="0" err="1" smtClean="0"/>
              <a:t>Alie</a:t>
            </a:r>
            <a:r>
              <a:rPr lang="en-US" dirty="0" smtClean="0"/>
              <a:t> </a:t>
            </a:r>
            <a:r>
              <a:rPr lang="en-US" dirty="0" err="1" smtClean="0"/>
              <a:t>Dobrovolc</a:t>
            </a:r>
            <a:endParaRPr lang="en-US" dirty="0" smtClean="0"/>
          </a:p>
          <a:p>
            <a:pPr algn="ctr"/>
            <a:r>
              <a:rPr lang="en-US" dirty="0" smtClean="0"/>
              <a:t>1</a:t>
            </a:r>
            <a:r>
              <a:rPr lang="en-US" baseline="30000" dirty="0" smtClean="0"/>
              <a:t>st</a:t>
            </a:r>
            <a:r>
              <a:rPr lang="en-US" dirty="0" smtClean="0"/>
              <a:t> Team</a:t>
            </a:r>
            <a:endParaRPr lang="en-US" dirty="0"/>
          </a:p>
        </p:txBody>
      </p:sp>
    </p:spTree>
  </p:cSld>
  <p:clrMapOvr>
    <a:masterClrMapping/>
  </p:clrMapOvr>
  <p:transition advClick="0"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ln w="17780" cmpd="sng">
                  <a:solidFill>
                    <a:srgbClr val="FFFFFF"/>
                  </a:solidFill>
                  <a:prstDash val="solid"/>
                  <a:miter lim="800000"/>
                </a:ln>
                <a:solidFill>
                  <a:srgbClr val="FFFF00"/>
                </a:solidFill>
                <a:effectLst>
                  <a:outerShdw blurRad="50800" algn="tl" rotWithShape="0">
                    <a:srgbClr val="000000"/>
                  </a:outerShdw>
                </a:effectLst>
              </a:rPr>
              <a:t>MASCAC Player of the Year</a:t>
            </a:r>
            <a:endParaRPr lang="en-US" u="sng" dirty="0"/>
          </a:p>
        </p:txBody>
      </p:sp>
      <p:sp>
        <p:nvSpPr>
          <p:cNvPr id="3" name="Content Placeholder 2"/>
          <p:cNvSpPr>
            <a:spLocks noGrp="1"/>
          </p:cNvSpPr>
          <p:nvPr>
            <p:ph idx="1"/>
          </p:nvPr>
        </p:nvSpPr>
        <p:spPr>
          <a:xfrm>
            <a:off x="3048000" y="1600200"/>
            <a:ext cx="5638800" cy="5257799"/>
          </a:xfrm>
        </p:spPr>
        <p:txBody>
          <a:bodyPr>
            <a:normAutofit fontScale="70000" lnSpcReduction="20000"/>
          </a:bodyPr>
          <a:lstStyle/>
          <a:p>
            <a:pPr>
              <a:buNone/>
            </a:pPr>
            <a:r>
              <a:rPr lang="en-US" dirty="0" smtClean="0"/>
              <a:t>	</a:t>
            </a:r>
            <a:r>
              <a:rPr lang="en-US" sz="3700" dirty="0" smtClean="0"/>
              <a:t>Junior center, Jen </a:t>
            </a:r>
            <a:r>
              <a:rPr lang="en-US" sz="3700" dirty="0" err="1" smtClean="0"/>
              <a:t>Wehner</a:t>
            </a:r>
            <a:r>
              <a:rPr lang="en-US" sz="3700" dirty="0" smtClean="0"/>
              <a:t> led the league in both scoring and rebounding at 17.6 points per game and 14.3 rebounds per game during the regular season, as she also paced the conference with a .557 field goal percentage.   She set a program record by collecting 28 rebounds in a game this season.  She is the first women’s player to receive the Player of the Year award.</a:t>
            </a:r>
          </a:p>
          <a:p>
            <a:pPr>
              <a:buNone/>
            </a:pPr>
            <a:endParaRPr lang="en-US" dirty="0" smtClean="0"/>
          </a:p>
          <a:p>
            <a:endParaRPr lang="en-US" dirty="0" smtClean="0"/>
          </a:p>
          <a:p>
            <a:pPr>
              <a:buNone/>
            </a:pPr>
            <a:r>
              <a:rPr lang="en-US" dirty="0" smtClean="0"/>
              <a:t>	</a:t>
            </a:r>
            <a:br>
              <a:rPr lang="en-US" dirty="0" smtClean="0"/>
            </a:br>
            <a:endParaRPr lang="en-US" dirty="0"/>
          </a:p>
        </p:txBody>
      </p:sp>
      <p:pic>
        <p:nvPicPr>
          <p:cNvPr id="8194" name="Picture 2" descr="http://athletics.mcla.edu/MG_8066.JPG?max_width=250"/>
          <p:cNvPicPr>
            <a:picLocks noChangeAspect="1" noChangeArrowheads="1"/>
          </p:cNvPicPr>
          <p:nvPr/>
        </p:nvPicPr>
        <p:blipFill>
          <a:blip r:embed="rId3" cstate="print"/>
          <a:srcRect/>
          <a:stretch>
            <a:fillRect/>
          </a:stretch>
        </p:blipFill>
        <p:spPr bwMode="auto">
          <a:xfrm>
            <a:off x="457200" y="1371600"/>
            <a:ext cx="2381250" cy="3562350"/>
          </a:xfrm>
          <a:prstGeom prst="rect">
            <a:avLst/>
          </a:prstGeom>
          <a:noFill/>
        </p:spPr>
      </p:pic>
      <p:pic>
        <p:nvPicPr>
          <p:cNvPr id="5" name="Picture 4" descr="40thAnniversaryLogo.jpg"/>
          <p:cNvPicPr>
            <a:picLocks noChangeAspect="1"/>
          </p:cNvPicPr>
          <p:nvPr/>
        </p:nvPicPr>
        <p:blipFill>
          <a:blip r:embed="rId4" cstate="print"/>
          <a:stretch>
            <a:fillRect/>
          </a:stretch>
        </p:blipFill>
        <p:spPr>
          <a:xfrm>
            <a:off x="381000" y="5029200"/>
            <a:ext cx="2530679" cy="1524000"/>
          </a:xfrm>
          <a:prstGeom prst="ellipse">
            <a:avLst/>
          </a:prstGeom>
          <a:ln>
            <a:noFill/>
          </a:ln>
          <a:effectLst>
            <a:softEdge rad="112500"/>
          </a:effectLst>
        </p:spPr>
      </p:pic>
    </p:spTree>
  </p:cSld>
  <p:clrMapOvr>
    <a:masterClrMapping/>
  </p:clrMapOvr>
  <p:transition advClick="0"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1,000 Point Club</a:t>
            </a:r>
            <a:endParaRPr lang="en-US" dirty="0"/>
          </a:p>
        </p:txBody>
      </p:sp>
      <p:sp>
        <p:nvSpPr>
          <p:cNvPr id="3" name="Content Placeholder 2"/>
          <p:cNvSpPr>
            <a:spLocks noGrp="1"/>
          </p:cNvSpPr>
          <p:nvPr>
            <p:ph idx="1"/>
          </p:nvPr>
        </p:nvSpPr>
        <p:spPr>
          <a:xfrm>
            <a:off x="457200" y="1600201"/>
            <a:ext cx="3657600" cy="1066799"/>
          </a:xfrm>
        </p:spPr>
        <p:txBody>
          <a:bodyPr>
            <a:normAutofit/>
          </a:bodyPr>
          <a:lstStyle/>
          <a:p>
            <a:pPr algn="ctr">
              <a:buNone/>
            </a:pPr>
            <a:r>
              <a:rPr lang="en-US" sz="2400" b="1" dirty="0" smtClean="0"/>
              <a:t>Jon Greenberg</a:t>
            </a:r>
          </a:p>
          <a:p>
            <a:pPr algn="ctr">
              <a:buNone/>
            </a:pPr>
            <a:r>
              <a:rPr lang="en-US" sz="2400" dirty="0" smtClean="0"/>
              <a:t>1,000 points</a:t>
            </a:r>
          </a:p>
          <a:p>
            <a:pPr>
              <a:buNone/>
            </a:pPr>
            <a:endParaRPr lang="en-US" dirty="0"/>
          </a:p>
        </p:txBody>
      </p:sp>
      <p:sp>
        <p:nvSpPr>
          <p:cNvPr id="5" name="Content Placeholder 2"/>
          <p:cNvSpPr txBox="1">
            <a:spLocks/>
          </p:cNvSpPr>
          <p:nvPr/>
        </p:nvSpPr>
        <p:spPr>
          <a:xfrm>
            <a:off x="5105400" y="1524001"/>
            <a:ext cx="3657600" cy="1371600"/>
          </a:xfrm>
          <a:prstGeom prst="rect">
            <a:avLst/>
          </a:prstGeom>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tabLst/>
              <a:defRPr/>
            </a:pPr>
            <a:r>
              <a:rPr kumimoji="0" lang="en-US" sz="2400" b="1" i="0" u="none" strike="noStrike" kern="1200" cap="none" spc="0" normalizeH="0" baseline="0" noProof="0" dirty="0" smtClean="0">
                <a:ln>
                  <a:noFill/>
                </a:ln>
                <a:solidFill>
                  <a:schemeClr val="tx1"/>
                </a:solidFill>
                <a:effectLst/>
                <a:uLnTx/>
                <a:uFillTx/>
                <a:latin typeface="+mn-lt"/>
                <a:ea typeface="+mn-ea"/>
                <a:cs typeface="+mn-cs"/>
              </a:rPr>
              <a:t>Jen </a:t>
            </a:r>
            <a:r>
              <a:rPr kumimoji="0" lang="en-US" sz="2400" b="1" i="0" u="none" strike="noStrike" kern="1200" cap="none" spc="0" normalizeH="0" baseline="0" noProof="0" dirty="0" err="1" smtClean="0">
                <a:ln>
                  <a:noFill/>
                </a:ln>
                <a:solidFill>
                  <a:schemeClr val="tx1"/>
                </a:solidFill>
                <a:effectLst/>
                <a:uLnTx/>
                <a:uFillTx/>
                <a:latin typeface="+mn-lt"/>
                <a:ea typeface="+mn-ea"/>
                <a:cs typeface="+mn-cs"/>
              </a:rPr>
              <a:t>Wehner</a:t>
            </a:r>
            <a:endParaRPr kumimoji="0" lang="en-US" sz="24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tabLst/>
              <a:defRPr/>
            </a:pPr>
            <a:r>
              <a:rPr lang="en-US" sz="2400" dirty="0" smtClean="0"/>
              <a:t>1,000 points </a:t>
            </a:r>
            <a:r>
              <a:rPr kumimoji="0" lang="en-US" sz="2400" b="0" i="0" u="none" strike="noStrike" kern="1200" cap="none" spc="0" normalizeH="0" baseline="0" noProof="0" dirty="0" smtClean="0">
                <a:ln>
                  <a:noFill/>
                </a:ln>
                <a:solidFill>
                  <a:schemeClr val="tx1"/>
                </a:solidFill>
                <a:effectLst/>
                <a:uLnTx/>
                <a:uFillTx/>
                <a:latin typeface="+mn-lt"/>
                <a:ea typeface="+mn-ea"/>
                <a:cs typeface="+mn-cs"/>
              </a:rPr>
              <a:t>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pic>
        <p:nvPicPr>
          <p:cNvPr id="7" name="Picture 6" descr="oval.jpg"/>
          <p:cNvPicPr>
            <a:picLocks noChangeAspect="1"/>
          </p:cNvPicPr>
          <p:nvPr/>
        </p:nvPicPr>
        <p:blipFill>
          <a:blip r:embed="rId3" cstate="print"/>
          <a:stretch>
            <a:fillRect/>
          </a:stretch>
        </p:blipFill>
        <p:spPr>
          <a:xfrm>
            <a:off x="3733800" y="3505200"/>
            <a:ext cx="1770888" cy="1279408"/>
          </a:xfrm>
          <a:prstGeom prst="rect">
            <a:avLst/>
          </a:prstGeom>
        </p:spPr>
      </p:pic>
      <p:pic>
        <p:nvPicPr>
          <p:cNvPr id="8" name="Picture 7" descr="_MG_9246_1500.jpg"/>
          <p:cNvPicPr>
            <a:picLocks noChangeAspect="1"/>
          </p:cNvPicPr>
          <p:nvPr/>
        </p:nvPicPr>
        <p:blipFill>
          <a:blip r:embed="rId4" cstate="print"/>
          <a:stretch>
            <a:fillRect/>
          </a:stretch>
        </p:blipFill>
        <p:spPr>
          <a:xfrm>
            <a:off x="914400" y="2590800"/>
            <a:ext cx="2590800" cy="3886200"/>
          </a:xfrm>
          <a:prstGeom prst="rect">
            <a:avLst/>
          </a:prstGeom>
        </p:spPr>
      </p:pic>
      <p:pic>
        <p:nvPicPr>
          <p:cNvPr id="2050" name="Picture 2"/>
          <p:cNvPicPr>
            <a:picLocks noChangeAspect="1" noChangeArrowheads="1"/>
          </p:cNvPicPr>
          <p:nvPr/>
        </p:nvPicPr>
        <p:blipFill>
          <a:blip r:embed="rId5" cstate="print"/>
          <a:srcRect/>
          <a:stretch>
            <a:fillRect/>
          </a:stretch>
        </p:blipFill>
        <p:spPr bwMode="auto">
          <a:xfrm>
            <a:off x="5791200" y="2590800"/>
            <a:ext cx="2606675" cy="3909541"/>
          </a:xfrm>
          <a:prstGeom prst="rect">
            <a:avLst/>
          </a:prstGeom>
          <a:noFill/>
          <a:ln w="9525">
            <a:noFill/>
            <a:miter lim="800000"/>
            <a:headEnd/>
            <a:tailEnd/>
          </a:ln>
          <a:effectLst/>
        </p:spPr>
      </p:pic>
    </p:spTree>
  </p:cSld>
  <p:clrMapOvr>
    <a:masterClrMapping/>
  </p:clrMapOvr>
  <p:transition advClick="0"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Women’s Basketball 2010-2011 </a:t>
            </a:r>
            <a:endParaRPr lang="en-US" dirty="0"/>
          </a:p>
        </p:txBody>
      </p:sp>
      <p:sp>
        <p:nvSpPr>
          <p:cNvPr id="3" name="Content Placeholder 2"/>
          <p:cNvSpPr>
            <a:spLocks noGrp="1"/>
          </p:cNvSpPr>
          <p:nvPr>
            <p:ph idx="1"/>
          </p:nvPr>
        </p:nvSpPr>
        <p:spPr>
          <a:xfrm>
            <a:off x="0" y="838200"/>
            <a:ext cx="8991600" cy="1752600"/>
          </a:xfrm>
        </p:spPr>
        <p:txBody>
          <a:bodyPr>
            <a:noAutofit/>
          </a:bodyPr>
          <a:lstStyle/>
          <a:p>
            <a:r>
              <a:rPr lang="en-US" sz="2800" dirty="0" smtClean="0"/>
              <a:t> MCLA had most regular season victories in school history</a:t>
            </a:r>
          </a:p>
          <a:p>
            <a:pPr>
              <a:buNone/>
            </a:pPr>
            <a:endParaRPr lang="en-US" sz="2800" dirty="0" smtClean="0"/>
          </a:p>
          <a:p>
            <a:r>
              <a:rPr lang="en-US" sz="2800" dirty="0" smtClean="0"/>
              <a:t> Highest MASCAC finish ever (3</a:t>
            </a:r>
            <a:r>
              <a:rPr lang="en-US" sz="2800" baseline="30000" dirty="0" smtClean="0"/>
              <a:t>rd</a:t>
            </a:r>
            <a:r>
              <a:rPr lang="en-US" sz="2800" dirty="0" smtClean="0"/>
              <a:t> Place)</a:t>
            </a:r>
          </a:p>
          <a:p>
            <a:endParaRPr lang="en-US" sz="2800" dirty="0" smtClean="0"/>
          </a:p>
          <a:p>
            <a:r>
              <a:rPr lang="en-US" sz="2800" dirty="0" smtClean="0"/>
              <a:t> Earned first ever ECAC Championship Bid</a:t>
            </a:r>
            <a:endParaRPr lang="en-US" sz="2800" dirty="0"/>
          </a:p>
        </p:txBody>
      </p:sp>
      <p:pic>
        <p:nvPicPr>
          <p:cNvPr id="8" name="Picture 7" descr="_MG_9183_4web.jpg"/>
          <p:cNvPicPr>
            <a:picLocks noChangeAspect="1"/>
          </p:cNvPicPr>
          <p:nvPr/>
        </p:nvPicPr>
        <p:blipFill>
          <a:blip r:embed="rId3" cstate="print"/>
          <a:stretch>
            <a:fillRect/>
          </a:stretch>
        </p:blipFill>
        <p:spPr>
          <a:xfrm>
            <a:off x="152400" y="3467100"/>
            <a:ext cx="6350000" cy="3314700"/>
          </a:xfrm>
          <a:prstGeom prst="rect">
            <a:avLst/>
          </a:prstGeom>
        </p:spPr>
      </p:pic>
      <p:pic>
        <p:nvPicPr>
          <p:cNvPr id="5" name="Picture 2" descr="http://www.ecacsports.com/sports/winter/mbkb/ecac_bkb_logo.jpg?max_width=300"/>
          <p:cNvPicPr>
            <a:picLocks noChangeAspect="1" noChangeArrowheads="1"/>
          </p:cNvPicPr>
          <p:nvPr/>
        </p:nvPicPr>
        <p:blipFill>
          <a:blip r:embed="rId4" cstate="print"/>
          <a:srcRect/>
          <a:stretch>
            <a:fillRect/>
          </a:stretch>
        </p:blipFill>
        <p:spPr bwMode="auto">
          <a:xfrm>
            <a:off x="6705600" y="4168646"/>
            <a:ext cx="2275116" cy="1698754"/>
          </a:xfrm>
          <a:prstGeom prst="rect">
            <a:avLst/>
          </a:prstGeom>
          <a:noFill/>
        </p:spPr>
      </p:pic>
    </p:spTree>
  </p:cSld>
  <p:clrMapOvr>
    <a:masterClrMapping/>
  </p:clrMapOvr>
  <p:transition advClick="0"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Men’s Basketball 2010-2011 </a:t>
            </a:r>
            <a:endParaRPr lang="en-US" dirty="0"/>
          </a:p>
        </p:txBody>
      </p:sp>
      <p:pic>
        <p:nvPicPr>
          <p:cNvPr id="7" name="Picture 6" descr="_MG_0185_500.jpg"/>
          <p:cNvPicPr>
            <a:picLocks noChangeAspect="1"/>
          </p:cNvPicPr>
          <p:nvPr/>
        </p:nvPicPr>
        <p:blipFill>
          <a:blip r:embed="rId3" cstate="print"/>
          <a:stretch>
            <a:fillRect/>
          </a:stretch>
        </p:blipFill>
        <p:spPr>
          <a:xfrm>
            <a:off x="2667000" y="3124200"/>
            <a:ext cx="6304062" cy="3555490"/>
          </a:xfrm>
          <a:prstGeom prst="rect">
            <a:avLst/>
          </a:prstGeom>
        </p:spPr>
      </p:pic>
      <p:sp>
        <p:nvSpPr>
          <p:cNvPr id="6" name="Rectangle 5"/>
          <p:cNvSpPr/>
          <p:nvPr/>
        </p:nvSpPr>
        <p:spPr>
          <a:xfrm>
            <a:off x="0" y="838200"/>
            <a:ext cx="8839200" cy="2523768"/>
          </a:xfrm>
          <a:prstGeom prst="rect">
            <a:avLst/>
          </a:prstGeom>
        </p:spPr>
        <p:txBody>
          <a:bodyPr wrap="square">
            <a:spAutoFit/>
          </a:bodyPr>
          <a:lstStyle/>
          <a:p>
            <a:pPr>
              <a:buFont typeface="Arial" pitchFamily="34" charset="0"/>
              <a:buChar char="•"/>
            </a:pPr>
            <a:r>
              <a:rPr lang="en-US" sz="2800" dirty="0" smtClean="0"/>
              <a:t>  MCLA had their best season since 1999</a:t>
            </a:r>
          </a:p>
          <a:p>
            <a:pPr>
              <a:buFont typeface="Arial" pitchFamily="34" charset="0"/>
              <a:buChar char="•"/>
            </a:pPr>
            <a:endParaRPr lang="en-US" sz="2800" dirty="0" smtClean="0"/>
          </a:p>
          <a:p>
            <a:pPr>
              <a:buFont typeface="Arial" pitchFamily="34" charset="0"/>
              <a:buChar char="•"/>
            </a:pPr>
            <a:r>
              <a:rPr lang="en-US" sz="2800" dirty="0" smtClean="0"/>
              <a:t>  Earned a two seed in MASCAC tournament</a:t>
            </a:r>
          </a:p>
          <a:p>
            <a:pPr>
              <a:buFont typeface="Arial" pitchFamily="34" charset="0"/>
              <a:buChar char="•"/>
            </a:pPr>
            <a:endParaRPr lang="en-US" sz="2800" dirty="0" smtClean="0"/>
          </a:p>
          <a:p>
            <a:pPr>
              <a:buFont typeface="Arial" pitchFamily="34" charset="0"/>
              <a:buChar char="•"/>
            </a:pPr>
            <a:r>
              <a:rPr lang="en-US" sz="2800" dirty="0" smtClean="0"/>
              <a:t>  Earned first ever ECAC Championship Bid</a:t>
            </a:r>
          </a:p>
          <a:p>
            <a:pPr>
              <a:buFont typeface="Arial" pitchFamily="34" charset="0"/>
              <a:buChar char="•"/>
            </a:pPr>
            <a:endParaRPr lang="en-US" dirty="0" smtClean="0"/>
          </a:p>
        </p:txBody>
      </p:sp>
      <p:pic>
        <p:nvPicPr>
          <p:cNvPr id="8" name="Picture 2" descr="http://www.ecacsports.com/sports/winter/mbkb/ecac_bkb_logo.jpg?max_width=300"/>
          <p:cNvPicPr>
            <a:picLocks noChangeAspect="1" noChangeArrowheads="1"/>
          </p:cNvPicPr>
          <p:nvPr/>
        </p:nvPicPr>
        <p:blipFill>
          <a:blip r:embed="rId4" cstate="print"/>
          <a:srcRect/>
          <a:stretch>
            <a:fillRect/>
          </a:stretch>
        </p:blipFill>
        <p:spPr bwMode="auto">
          <a:xfrm>
            <a:off x="228600" y="4191000"/>
            <a:ext cx="2275116" cy="1698754"/>
          </a:xfrm>
          <a:prstGeom prst="rect">
            <a:avLst/>
          </a:prstGeom>
          <a:noFill/>
        </p:spPr>
      </p:pic>
    </p:spTree>
  </p:cSld>
  <p:clrMapOvr>
    <a:masterClrMapping/>
  </p:clrMapOvr>
  <p:transition advClick="0"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National Girls and </a:t>
            </a:r>
            <a:b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br>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Women in Sports Day  </a:t>
            </a:r>
            <a:endParaRPr lang="en-US" dirty="0"/>
          </a:p>
        </p:txBody>
      </p:sp>
      <p:pic>
        <p:nvPicPr>
          <p:cNvPr id="5" name="Picture 4" descr="_MG_1172ngwsd11.JPG"/>
          <p:cNvPicPr>
            <a:picLocks noChangeAspect="1"/>
          </p:cNvPicPr>
          <p:nvPr/>
        </p:nvPicPr>
        <p:blipFill>
          <a:blip r:embed="rId3" cstate="print"/>
          <a:stretch>
            <a:fillRect/>
          </a:stretch>
        </p:blipFill>
        <p:spPr>
          <a:xfrm>
            <a:off x="6172200" y="3962400"/>
            <a:ext cx="1778911" cy="2667000"/>
          </a:xfrm>
          <a:prstGeom prst="rect">
            <a:avLst/>
          </a:prstGeom>
        </p:spPr>
      </p:pic>
      <p:pic>
        <p:nvPicPr>
          <p:cNvPr id="6" name="Picture 5" descr="_MG_0964ngwsd11.JPG"/>
          <p:cNvPicPr>
            <a:picLocks noChangeAspect="1"/>
          </p:cNvPicPr>
          <p:nvPr/>
        </p:nvPicPr>
        <p:blipFill>
          <a:blip r:embed="rId4" cstate="print"/>
          <a:stretch>
            <a:fillRect/>
          </a:stretch>
        </p:blipFill>
        <p:spPr>
          <a:xfrm>
            <a:off x="889000" y="3962400"/>
            <a:ext cx="1778000" cy="2667000"/>
          </a:xfrm>
          <a:prstGeom prst="rect">
            <a:avLst/>
          </a:prstGeom>
        </p:spPr>
      </p:pic>
      <p:pic>
        <p:nvPicPr>
          <p:cNvPr id="7" name="Picture 6" descr="_MG_0965ngwsd11.JPG"/>
          <p:cNvPicPr>
            <a:picLocks noChangeAspect="1"/>
          </p:cNvPicPr>
          <p:nvPr/>
        </p:nvPicPr>
        <p:blipFill>
          <a:blip r:embed="rId5" cstate="print"/>
          <a:srcRect t="13750" b="35000"/>
          <a:stretch>
            <a:fillRect/>
          </a:stretch>
        </p:blipFill>
        <p:spPr>
          <a:xfrm>
            <a:off x="914400" y="1371600"/>
            <a:ext cx="7010400" cy="2395220"/>
          </a:xfrm>
          <a:prstGeom prst="rect">
            <a:avLst/>
          </a:prstGeom>
        </p:spPr>
      </p:pic>
      <p:sp>
        <p:nvSpPr>
          <p:cNvPr id="8" name="TextBox 7"/>
          <p:cNvSpPr txBox="1"/>
          <p:nvPr/>
        </p:nvSpPr>
        <p:spPr>
          <a:xfrm>
            <a:off x="3048000" y="3962400"/>
            <a:ext cx="2743200" cy="2862322"/>
          </a:xfrm>
          <a:prstGeom prst="rect">
            <a:avLst/>
          </a:prstGeom>
          <a:noFill/>
        </p:spPr>
        <p:txBody>
          <a:bodyPr wrap="square" rtlCol="0">
            <a:spAutoFit/>
          </a:bodyPr>
          <a:lstStyle/>
          <a:p>
            <a:pPr algn="ctr"/>
            <a:r>
              <a:rPr lang="en-US" dirty="0" smtClean="0"/>
              <a:t>On January 29</a:t>
            </a:r>
            <a:r>
              <a:rPr lang="en-US" baseline="30000" dirty="0" smtClean="0"/>
              <a:t>th</a:t>
            </a:r>
            <a:r>
              <a:rPr lang="en-US" dirty="0" smtClean="0"/>
              <a:t>, the MCLA athletics department hosted over 50 girls and 22 women at their annual National Girls and Women in Sports Day celebration.  The event has been celebrated at the MCLA campus for the last 22 years.</a:t>
            </a:r>
            <a:endParaRPr lang="en-US" dirty="0"/>
          </a:p>
        </p:txBody>
      </p:sp>
    </p:spTree>
  </p:cSld>
  <p:clrMapOvr>
    <a:masterClrMapping/>
  </p:clrMapOvr>
  <p:transition advClick="0"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b="1" u="sng" dirty="0" smtClean="0">
                <a:ln w="17780" cmpd="sng">
                  <a:solidFill>
                    <a:srgbClr val="FFFFFF"/>
                  </a:solidFill>
                  <a:prstDash val="solid"/>
                  <a:miter lim="800000"/>
                </a:ln>
                <a:solidFill>
                  <a:srgbClr val="FFFF00"/>
                </a:solidFill>
                <a:effectLst>
                  <a:outerShdw blurRad="50800" algn="tl" rotWithShape="0">
                    <a:srgbClr val="000000"/>
                  </a:outerShdw>
                </a:effectLst>
              </a:rPr>
              <a:t>MCLA raises Championship Banners </a:t>
            </a:r>
            <a:endParaRPr lang="en-US" u="sng" dirty="0"/>
          </a:p>
        </p:txBody>
      </p:sp>
      <p:pic>
        <p:nvPicPr>
          <p:cNvPr id="5" name="Picture 4" descr="_MG_8683banner.JPG"/>
          <p:cNvPicPr>
            <a:picLocks noChangeAspect="1"/>
          </p:cNvPicPr>
          <p:nvPr/>
        </p:nvPicPr>
        <p:blipFill>
          <a:blip r:embed="rId3" cstate="print"/>
          <a:srcRect t="16877"/>
          <a:stretch>
            <a:fillRect/>
          </a:stretch>
        </p:blipFill>
        <p:spPr>
          <a:xfrm>
            <a:off x="76200" y="838200"/>
            <a:ext cx="4740826" cy="2627151"/>
          </a:xfrm>
          <a:prstGeom prst="rect">
            <a:avLst/>
          </a:prstGeom>
        </p:spPr>
      </p:pic>
      <p:pic>
        <p:nvPicPr>
          <p:cNvPr id="6" name="Picture 5" descr="_MG_0098wsoc_bannerraising.JPG"/>
          <p:cNvPicPr>
            <a:picLocks noChangeAspect="1"/>
          </p:cNvPicPr>
          <p:nvPr/>
        </p:nvPicPr>
        <p:blipFill>
          <a:blip r:embed="rId4" cstate="print"/>
          <a:srcRect l="4167" t="8333" r="5556" b="6250"/>
          <a:stretch>
            <a:fillRect/>
          </a:stretch>
        </p:blipFill>
        <p:spPr>
          <a:xfrm>
            <a:off x="4114800" y="3581400"/>
            <a:ext cx="4953000" cy="3124200"/>
          </a:xfrm>
          <a:prstGeom prst="rect">
            <a:avLst/>
          </a:prstGeom>
        </p:spPr>
      </p:pic>
      <p:sp>
        <p:nvSpPr>
          <p:cNvPr id="8" name="Rectangle 7"/>
          <p:cNvSpPr/>
          <p:nvPr/>
        </p:nvSpPr>
        <p:spPr>
          <a:xfrm>
            <a:off x="4876800" y="1295400"/>
            <a:ext cx="4214291" cy="1754326"/>
          </a:xfrm>
          <a:prstGeom prst="rect">
            <a:avLst/>
          </a:prstGeom>
        </p:spPr>
        <p:txBody>
          <a:bodyPr wrap="square">
            <a:spAutoFit/>
          </a:bodyPr>
          <a:lstStyle/>
          <a:p>
            <a:pPr algn="ctr"/>
            <a:r>
              <a:rPr lang="en-US" dirty="0" smtClean="0"/>
              <a:t>Women’s Basketball earns their first ever</a:t>
            </a:r>
          </a:p>
          <a:p>
            <a:pPr algn="ctr"/>
            <a:r>
              <a:rPr lang="en-US" dirty="0" smtClean="0"/>
              <a:t>MASCAC tournament champions title raising their banner on opening </a:t>
            </a:r>
          </a:p>
          <a:p>
            <a:pPr algn="ctr"/>
            <a:r>
              <a:rPr lang="en-US" dirty="0" smtClean="0"/>
              <a:t>game night of their 2010-2011 season </a:t>
            </a:r>
          </a:p>
          <a:p>
            <a:pPr algn="ctr"/>
            <a:r>
              <a:rPr lang="en-US" dirty="0" smtClean="0"/>
              <a:t>on November 16</a:t>
            </a:r>
            <a:r>
              <a:rPr lang="en-US" baseline="30000" dirty="0" smtClean="0"/>
              <a:t>th</a:t>
            </a:r>
            <a:r>
              <a:rPr lang="en-US" dirty="0" smtClean="0"/>
              <a:t> </a:t>
            </a:r>
          </a:p>
          <a:p>
            <a:pPr algn="ctr"/>
            <a:r>
              <a:rPr lang="en-US" dirty="0" smtClean="0"/>
              <a:t> </a:t>
            </a:r>
            <a:endParaRPr lang="en-US" dirty="0"/>
          </a:p>
        </p:txBody>
      </p:sp>
      <p:sp>
        <p:nvSpPr>
          <p:cNvPr id="9" name="Rectangle 8"/>
          <p:cNvSpPr/>
          <p:nvPr/>
        </p:nvSpPr>
        <p:spPr>
          <a:xfrm>
            <a:off x="0" y="4419600"/>
            <a:ext cx="4125852" cy="1477328"/>
          </a:xfrm>
          <a:prstGeom prst="rect">
            <a:avLst/>
          </a:prstGeom>
        </p:spPr>
        <p:txBody>
          <a:bodyPr wrap="square">
            <a:spAutoFit/>
          </a:bodyPr>
          <a:lstStyle/>
          <a:p>
            <a:pPr algn="ctr"/>
            <a:r>
              <a:rPr lang="en-US" dirty="0" smtClean="0"/>
              <a:t>Women’s Soccer adds the year 2010 to their banner on December 9</a:t>
            </a:r>
            <a:r>
              <a:rPr lang="en-US" baseline="30000" dirty="0" smtClean="0"/>
              <a:t>th</a:t>
            </a:r>
            <a:r>
              <a:rPr lang="en-US" dirty="0" smtClean="0"/>
              <a:t> after earning regular season </a:t>
            </a:r>
          </a:p>
          <a:p>
            <a:pPr algn="ctr"/>
            <a:r>
              <a:rPr lang="en-US" dirty="0" smtClean="0"/>
              <a:t>MASCAC champions this past fall</a:t>
            </a:r>
          </a:p>
          <a:p>
            <a:pPr algn="ctr"/>
            <a:endParaRPr lang="en-US" dirty="0"/>
          </a:p>
        </p:txBody>
      </p:sp>
    </p:spTree>
  </p:cSld>
  <p:clrMapOvr>
    <a:masterClrMapping/>
  </p:clrMapOvr>
  <p:transition advClick="0"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n w="17780" cmpd="sng">
                  <a:solidFill>
                    <a:srgbClr val="FFFFFF"/>
                  </a:solidFill>
                  <a:prstDash val="solid"/>
                  <a:miter lim="800000"/>
                </a:ln>
                <a:solidFill>
                  <a:srgbClr val="FFFF00"/>
                </a:solidFill>
                <a:effectLst>
                  <a:outerShdw blurRad="50800" algn="tl" rotWithShape="0">
                    <a:srgbClr val="000000"/>
                  </a:outerShdw>
                </a:effectLst>
              </a:rPr>
              <a:t>Think Pink Night</a:t>
            </a:r>
            <a:endParaRPr lang="en-US" dirty="0"/>
          </a:p>
        </p:txBody>
      </p:sp>
      <p:pic>
        <p:nvPicPr>
          <p:cNvPr id="44034" name="Picture 2" descr="_MG_1497wbball2-8-11_pbase.jpg">
            <a:hlinkClick r:id="rId3"/>
          </p:cNvPr>
          <p:cNvPicPr>
            <a:picLocks noChangeAspect="1" noChangeArrowheads="1"/>
          </p:cNvPicPr>
          <p:nvPr/>
        </p:nvPicPr>
        <p:blipFill>
          <a:blip r:embed="rId4" cstate="print"/>
          <a:srcRect/>
          <a:stretch>
            <a:fillRect/>
          </a:stretch>
        </p:blipFill>
        <p:spPr bwMode="auto">
          <a:xfrm>
            <a:off x="5029200" y="1447800"/>
            <a:ext cx="3810000" cy="2540000"/>
          </a:xfrm>
          <a:prstGeom prst="rect">
            <a:avLst/>
          </a:prstGeom>
          <a:noFill/>
        </p:spPr>
      </p:pic>
      <p:pic>
        <p:nvPicPr>
          <p:cNvPr id="4098" name="Picture 2" descr="http://www.wbca.org/includes/images/microsites/slideshow/Pink_Zone-WBCA-BLK.jpg"/>
          <p:cNvPicPr>
            <a:picLocks noChangeAspect="1" noChangeArrowheads="1"/>
          </p:cNvPicPr>
          <p:nvPr/>
        </p:nvPicPr>
        <p:blipFill>
          <a:blip r:embed="rId5" cstate="print"/>
          <a:srcRect/>
          <a:stretch>
            <a:fillRect/>
          </a:stretch>
        </p:blipFill>
        <p:spPr bwMode="auto">
          <a:xfrm>
            <a:off x="685800" y="4114800"/>
            <a:ext cx="7772400" cy="2315183"/>
          </a:xfrm>
          <a:prstGeom prst="rect">
            <a:avLst/>
          </a:prstGeom>
          <a:noFill/>
        </p:spPr>
      </p:pic>
      <p:sp>
        <p:nvSpPr>
          <p:cNvPr id="5" name="Rectangle 4"/>
          <p:cNvSpPr/>
          <p:nvPr/>
        </p:nvSpPr>
        <p:spPr>
          <a:xfrm>
            <a:off x="0" y="1447800"/>
            <a:ext cx="5003999" cy="2308324"/>
          </a:xfrm>
          <a:prstGeom prst="rect">
            <a:avLst/>
          </a:prstGeom>
        </p:spPr>
        <p:txBody>
          <a:bodyPr wrap="square">
            <a:spAutoFit/>
          </a:bodyPr>
          <a:lstStyle/>
          <a:p>
            <a:pPr algn="ctr"/>
            <a:r>
              <a:rPr lang="en-US" sz="2400" dirty="0" smtClean="0"/>
              <a:t>On February 8</a:t>
            </a:r>
            <a:r>
              <a:rPr lang="en-US" sz="2400" baseline="30000" dirty="0" smtClean="0"/>
              <a:t>th</a:t>
            </a:r>
            <a:r>
              <a:rPr lang="en-US" sz="2400" dirty="0" smtClean="0"/>
              <a:t>, MCLA hosted Think Pink Night.  Donations and other money earned on the evening of think pink game was sent into the Kay Yow foundation in accordance with the WBCA.</a:t>
            </a:r>
            <a:endParaRPr lang="en-US" sz="2400" dirty="0"/>
          </a:p>
        </p:txBody>
      </p:sp>
    </p:spTree>
  </p:cSld>
  <p:clrMapOvr>
    <a:masterClrMapping/>
  </p:clrMapOvr>
  <p:transition advClick="0"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ln w="17780" cmpd="sng">
                  <a:solidFill>
                    <a:srgbClr val="FFFFFF"/>
                  </a:solidFill>
                  <a:prstDash val="solid"/>
                  <a:miter lim="800000"/>
                </a:ln>
                <a:solidFill>
                  <a:srgbClr val="FFFF00"/>
                </a:solidFill>
                <a:effectLst>
                  <a:outerShdw blurRad="50800" algn="tl" rotWithShape="0">
                    <a:srgbClr val="000000"/>
                  </a:outerShdw>
                </a:effectLst>
              </a:rPr>
              <a:t>Looking ahead to Spring</a:t>
            </a:r>
            <a:endParaRPr lang="en-US" u="sng" dirty="0"/>
          </a:p>
        </p:txBody>
      </p:sp>
      <p:pic>
        <p:nvPicPr>
          <p:cNvPr id="5122" name="Picture 2" descr="http://athletics.mcla.edu/sports/sball/2010-11/MG_8727.JPG?max_width=250"/>
          <p:cNvPicPr>
            <a:picLocks noChangeAspect="1" noChangeArrowheads="1"/>
          </p:cNvPicPr>
          <p:nvPr/>
        </p:nvPicPr>
        <p:blipFill>
          <a:blip r:embed="rId3" cstate="print"/>
          <a:srcRect/>
          <a:stretch>
            <a:fillRect/>
          </a:stretch>
        </p:blipFill>
        <p:spPr bwMode="auto">
          <a:xfrm>
            <a:off x="304800" y="1676400"/>
            <a:ext cx="4016564" cy="2667000"/>
          </a:xfrm>
          <a:prstGeom prst="rect">
            <a:avLst/>
          </a:prstGeom>
          <a:noFill/>
        </p:spPr>
      </p:pic>
      <p:sp>
        <p:nvSpPr>
          <p:cNvPr id="512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TextBox 5"/>
          <p:cNvSpPr txBox="1"/>
          <p:nvPr/>
        </p:nvSpPr>
        <p:spPr>
          <a:xfrm>
            <a:off x="381000" y="4572000"/>
            <a:ext cx="3810000" cy="923330"/>
          </a:xfrm>
          <a:prstGeom prst="rect">
            <a:avLst/>
          </a:prstGeom>
          <a:noFill/>
        </p:spPr>
        <p:txBody>
          <a:bodyPr wrap="square" rtlCol="0">
            <a:spAutoFit/>
          </a:bodyPr>
          <a:lstStyle/>
          <a:p>
            <a:pPr algn="ctr"/>
            <a:r>
              <a:rPr lang="en-US" dirty="0" smtClean="0"/>
              <a:t>The MCLA Softball team will open their season on March 12</a:t>
            </a:r>
            <a:r>
              <a:rPr lang="en-US" baseline="30000" dirty="0" smtClean="0"/>
              <a:t>th</a:t>
            </a:r>
            <a:r>
              <a:rPr lang="en-US" dirty="0" smtClean="0"/>
              <a:t> against Ohio Wesleyan in Fort Myers, FL</a:t>
            </a:r>
            <a:endParaRPr lang="en-US" dirty="0"/>
          </a:p>
        </p:txBody>
      </p:sp>
      <p:sp>
        <p:nvSpPr>
          <p:cNvPr id="512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2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11"/>
          <p:cNvSpPr/>
          <p:nvPr/>
        </p:nvSpPr>
        <p:spPr>
          <a:xfrm>
            <a:off x="4495800" y="4572000"/>
            <a:ext cx="4359200" cy="923330"/>
          </a:xfrm>
          <a:prstGeom prst="rect">
            <a:avLst/>
          </a:prstGeom>
        </p:spPr>
        <p:txBody>
          <a:bodyPr wrap="square">
            <a:spAutoFit/>
          </a:bodyPr>
          <a:lstStyle/>
          <a:p>
            <a:pPr algn="ctr"/>
            <a:r>
              <a:rPr lang="en-US" dirty="0" smtClean="0"/>
              <a:t>The MCLA Baseball season will open their season on March 11</a:t>
            </a:r>
            <a:r>
              <a:rPr lang="en-US" baseline="30000" dirty="0" smtClean="0"/>
              <a:t>th</a:t>
            </a:r>
            <a:r>
              <a:rPr lang="en-US" dirty="0" smtClean="0"/>
              <a:t> with a doubleheader against SUNY-IT in Winter Haven, FL</a:t>
            </a:r>
          </a:p>
        </p:txBody>
      </p:sp>
      <p:pic>
        <p:nvPicPr>
          <p:cNvPr id="9" name="Picture 8" descr="_MG_0068.JPG"/>
          <p:cNvPicPr>
            <a:picLocks noChangeAspect="1"/>
          </p:cNvPicPr>
          <p:nvPr/>
        </p:nvPicPr>
        <p:blipFill>
          <a:blip r:embed="rId4" cstate="print"/>
          <a:srcRect l="3669" t="5028" b="6982"/>
          <a:stretch>
            <a:fillRect/>
          </a:stretch>
        </p:blipFill>
        <p:spPr>
          <a:xfrm>
            <a:off x="4724400" y="1676400"/>
            <a:ext cx="4001850" cy="2667000"/>
          </a:xfrm>
          <a:prstGeom prst="rect">
            <a:avLst/>
          </a:prstGeom>
        </p:spPr>
      </p:pic>
    </p:spTree>
  </p:cSld>
  <p:clrMapOvr>
    <a:masterClrMapping/>
  </p:clrMapOvr>
  <p:transition advClick="0" advTm="5000"/>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7546</TotalTime>
  <Words>548</Words>
  <Application>Microsoft Office PowerPoint</Application>
  <PresentationFormat>On-screen Show (4:3)</PresentationFormat>
  <Paragraphs>171</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Slide 1</vt:lpstr>
      <vt:lpstr>NSCAA Silver Ethics</vt:lpstr>
      <vt:lpstr>NSCAA Scholar All East Region Team</vt:lpstr>
      <vt:lpstr>NSCAA All East Region Third Team</vt:lpstr>
      <vt:lpstr>MASCAC Player of the Week </vt:lpstr>
      <vt:lpstr>All Academic Team </vt:lpstr>
      <vt:lpstr>Player of the Week</vt:lpstr>
      <vt:lpstr>Blue and Gold Athletes of the Month</vt:lpstr>
      <vt:lpstr>Blue and Gold Athletes of the Month</vt:lpstr>
      <vt:lpstr>Blue and Gold Athletes of the Month</vt:lpstr>
      <vt:lpstr>All Tournament Teams</vt:lpstr>
      <vt:lpstr>Tri State Shootout Most Outstanding Player</vt:lpstr>
      <vt:lpstr>Tri-State Shootout</vt:lpstr>
      <vt:lpstr>MASCAC Honors</vt:lpstr>
      <vt:lpstr>MASCAC Player of the Year</vt:lpstr>
      <vt:lpstr>1,000 Point Club</vt:lpstr>
      <vt:lpstr>Women’s Basketball 2010-2011 </vt:lpstr>
      <vt:lpstr>Men’s Basketball 2010-2011 </vt:lpstr>
      <vt:lpstr>National Girls and  Women in Sports Day  </vt:lpstr>
      <vt:lpstr>MCLA raises Championship Banners </vt:lpstr>
      <vt:lpstr>Think Pink Night</vt:lpstr>
      <vt:lpstr>Looking ahead to Spring</vt:lpstr>
    </vt:vector>
  </TitlesOfParts>
  <Company>Massachusetts College of Liberal Arts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Sean</dc:creator>
  <cp:lastModifiedBy>MCLA-80010</cp:lastModifiedBy>
  <cp:revision>376</cp:revision>
  <dcterms:created xsi:type="dcterms:W3CDTF">2010-04-26T19:04:09Z</dcterms:created>
  <dcterms:modified xsi:type="dcterms:W3CDTF">2011-03-07T12:06:52Z</dcterms:modified>
</cp:coreProperties>
</file>